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9144000" cy="5143500" type="screen16x9"/>
  <p:notesSz cx="6858000" cy="9144000"/>
  <p:embeddedFontLst>
    <p:embeddedFont>
      <p:font typeface="Oswald" panose="00000500000000000000" pitchFamily="2" charset="0"/>
      <p:regular r:id="rId85"/>
      <p:bold r:id="rId86"/>
    </p:embeddedFont>
    <p:embeddedFont>
      <p:font typeface="Roboto" panose="02000000000000000000" pitchFamily="2" charset="0"/>
      <p:regular r:id="rId87"/>
      <p:bold r:id="rId88"/>
      <p:italic r:id="rId89"/>
      <p:boldItalic r:id="rId90"/>
    </p:embeddedFont>
    <p:embeddedFont>
      <p:font typeface="Source Code Pro" panose="020B0509030403020204" pitchFamily="49"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E7A084-7A39-4461-87EB-A3D604E095AF}">
  <a:tblStyle styleId="{A9E7A084-7A39-4461-87EB-A3D604E095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16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2T07:57:54.421"/>
    </inkml:context>
    <inkml:brush xml:id="br0">
      <inkml:brushProperty name="width" value="0.035" units="cm"/>
      <inkml:brushProperty name="height" value="0.035" units="cm"/>
    </inkml:brush>
  </inkml:definitions>
  <inkml:trace contextRef="#ctx0" brushRef="#br0">0 39 576,'0'0'2465,"4"-4"-2305,20-23 89,-23 26 92,-1 0-240,0-4-530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cfd127a2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cfd127a2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4cfd127a2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4cfd127a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54cfd127a2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54cfd127a2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4cfd127a2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4cfd127a2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54cfd127a2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54cfd127a2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2ac65f82b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2ac65f82b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2ac65f82b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2ac65f82b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2ac65f82b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2ac65f82b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f8a8577c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f8a8577c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ac65f82b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ac65f82b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f8a8577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f8a8577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f8a8577c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f8a8577c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ac65f82b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2ac65f82b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2ac65f82b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2ac65f82b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ac65f82bb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2ac65f82bb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2ac65f82b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2ac65f82b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2ac65f82bb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2ac65f82bb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2ac65f82bb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2ac65f82bb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2ac65f82b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2ac65f82b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2ac65f82bb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2ac65f82bb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2ac65f82bb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2ac65f82bb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4cfd127a2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4cfd127a2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2ac65f82bb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2ac65f82bb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2ac65f82bb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2ac65f82bb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2ac65f82bb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2ac65f82bb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ac65f82bb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2ac65f82bb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2ac65f82b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2ac65f82b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ac65f82b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ac65f82b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54cfd127a2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54cfd127a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54cfd127a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54cfd127a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54cfd127a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54cfd127a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54cfd127a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54cfd127a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54cfd127a2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54cfd127a2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312a62f9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312a62f9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54cfd127a2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54cfd127a2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54cfd127a2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54cfd127a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4cfd127a2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4cfd127a2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4cfd127a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4cfd127a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54cfd127a2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54cfd127a2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54cfd127a2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54cfd127a2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54cfd127a2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54cfd127a2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54cfd127a2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54cfd127a2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54cfd127a2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54cfd127a2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54cfd127a2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54cfd127a2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54cfd127a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54cfd127a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54cfd127a2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54cfd127a2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54cfd127a2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54cfd127a2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4cfd127a2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4cfd127a2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54cfd127a2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54cfd127a2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54cfd127a2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54cfd127a2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54cfd127a2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54cfd127a2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4cfd127a2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4cfd127a2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54cfd127a2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54cfd127a2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5f42e29c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5f42e29c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4cfd127a2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4cfd127a2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54cfd127a2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54cfd127a2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54cfd127a2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254cfd127a2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312a62f99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312a62f99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312a62f99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312a62f99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312a62f99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312a62f99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312a62f99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2312a62f99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312a62f996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312a62f99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312a62f99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312a62f99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312a62f99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312a62f99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312a62f99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312a62f99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54cfd127a2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54cfd127a2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312a62f99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312a62f99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312a62f996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312a62f99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312a62f996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2312a62f996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3159438e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3159438e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23159438e9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23159438e9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3159438e9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3159438e9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3159438e9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3159438e9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3159438e9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23159438e9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3159438e9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3159438e9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3159438e9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3159438e9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54cfd127a2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54cfd127a2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3159438e9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3159438e9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3159438e9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3159438e9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23159438e9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3159438e9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4cfd127a2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4cfd127a2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www.dcode.fr/permutations-generator#f0"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1308250"/>
            <a:ext cx="8282400" cy="1445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Probability, Set, Distributions and Random Variable</a:t>
            </a:r>
            <a:endParaRPr/>
          </a:p>
        </p:txBody>
      </p:sp>
      <p:sp>
        <p:nvSpPr>
          <p:cNvPr id="63" name="Google Shape;63;p1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AccioJob/ DataScience-Fundamentals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p:nvPr/>
        </p:nvSpPr>
        <p:spPr>
          <a:xfrm>
            <a:off x="235500" y="1392650"/>
            <a:ext cx="6092400" cy="14913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for more coins</a:t>
            </a:r>
            <a:endParaRPr sz="2800">
              <a:latin typeface="Calibri"/>
              <a:ea typeface="Calibri"/>
              <a:cs typeface="Calibri"/>
              <a:sym typeface="Calibri"/>
            </a:endParaRPr>
          </a:p>
        </p:txBody>
      </p:sp>
      <p:sp>
        <p:nvSpPr>
          <p:cNvPr id="188" name="Google Shape;188;p22"/>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Probability - The Cards Experiment</a:t>
            </a:r>
            <a:endParaRPr sz="2800">
              <a:latin typeface="Calibri"/>
              <a:ea typeface="Calibri"/>
              <a:cs typeface="Calibri"/>
              <a:sym typeface="Calibri"/>
            </a:endParaRPr>
          </a:p>
        </p:txBody>
      </p:sp>
      <p:sp>
        <p:nvSpPr>
          <p:cNvPr id="189" name="Google Shape;189;p22"/>
          <p:cNvSpPr/>
          <p:nvPr/>
        </p:nvSpPr>
        <p:spPr>
          <a:xfrm>
            <a:off x="235500" y="630650"/>
            <a:ext cx="6092400" cy="6858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2"/>
          <p:cNvPicPr preferRelativeResize="0"/>
          <p:nvPr/>
        </p:nvPicPr>
        <p:blipFill>
          <a:blip r:embed="rId3">
            <a:alphaModFix/>
          </a:blip>
          <a:stretch>
            <a:fillRect/>
          </a:stretch>
        </p:blipFill>
        <p:spPr>
          <a:xfrm>
            <a:off x="6501300" y="1409925"/>
            <a:ext cx="2375750" cy="2429250"/>
          </a:xfrm>
          <a:prstGeom prst="rect">
            <a:avLst/>
          </a:prstGeom>
          <a:noFill/>
          <a:ln>
            <a:noFill/>
          </a:ln>
          <a:effectLst>
            <a:outerShdw blurRad="57150" dist="19050" dir="5400000" algn="bl" rotWithShape="0">
              <a:srgbClr val="000000">
                <a:alpha val="50000"/>
              </a:srgbClr>
            </a:outerShdw>
          </a:effectLst>
        </p:spPr>
      </p:pic>
      <p:sp>
        <p:nvSpPr>
          <p:cNvPr id="191" name="Google Shape;191;p22"/>
          <p:cNvSpPr txBox="1"/>
          <p:nvPr/>
        </p:nvSpPr>
        <p:spPr>
          <a:xfrm>
            <a:off x="311700" y="706850"/>
            <a:ext cx="59310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80000"/>
                </a:solidFill>
                <a:latin typeface="Calibri"/>
                <a:ea typeface="Calibri"/>
                <a:cs typeface="Calibri"/>
                <a:sym typeface="Calibri"/>
              </a:rPr>
              <a:t>What happens when we draw a card(s) from a pack of playing cards ? How does probability work for different outcomes?</a:t>
            </a:r>
            <a:endParaRPr b="1">
              <a:solidFill>
                <a:srgbClr val="980000"/>
              </a:solidFill>
              <a:latin typeface="Calibri"/>
              <a:ea typeface="Calibri"/>
              <a:cs typeface="Calibri"/>
              <a:sym typeface="Calibri"/>
            </a:endParaRPr>
          </a:p>
        </p:txBody>
      </p:sp>
      <p:sp>
        <p:nvSpPr>
          <p:cNvPr id="192" name="Google Shape;192;p22"/>
          <p:cNvSpPr txBox="1"/>
          <p:nvPr/>
        </p:nvSpPr>
        <p:spPr>
          <a:xfrm>
            <a:off x="83100" y="1697450"/>
            <a:ext cx="6244800" cy="1186500"/>
          </a:xfrm>
          <a:prstGeom prst="rect">
            <a:avLst/>
          </a:prstGeom>
          <a:noFill/>
          <a:ln>
            <a:noFill/>
          </a:ln>
        </p:spPr>
        <p:txBody>
          <a:bodyPr spcFirstLastPara="1" wrap="square" lIns="91425" tIns="91425" rIns="91425" bIns="91425" anchor="t" anchorCtr="0">
            <a:noAutofit/>
          </a:bodyPr>
          <a:lstStyle/>
          <a:p>
            <a:pPr marL="457200" marR="215900" lvl="0" indent="-285750" algn="l" rtl="0">
              <a:lnSpc>
                <a:spcPct val="115000"/>
              </a:lnSpc>
              <a:spcBef>
                <a:spcPts val="0"/>
              </a:spcBef>
              <a:spcAft>
                <a:spcPts val="0"/>
              </a:spcAft>
              <a:buSzPts val="900"/>
              <a:buChar char="●"/>
            </a:pPr>
            <a:r>
              <a:rPr lang="en" sz="1200">
                <a:latin typeface="Calibri"/>
                <a:ea typeface="Calibri"/>
                <a:cs typeface="Calibri"/>
                <a:sym typeface="Calibri"/>
              </a:rPr>
              <a:t>The number of </a:t>
            </a:r>
            <a:r>
              <a:rPr lang="en" sz="1200" b="1">
                <a:latin typeface="Calibri"/>
                <a:ea typeface="Calibri"/>
                <a:cs typeface="Calibri"/>
                <a:sym typeface="Calibri"/>
              </a:rPr>
              <a:t>Spades (Black)</a:t>
            </a:r>
            <a:r>
              <a:rPr lang="en" sz="1200">
                <a:latin typeface="Calibri"/>
                <a:ea typeface="Calibri"/>
                <a:cs typeface="Calibri"/>
                <a:sym typeface="Calibri"/>
              </a:rPr>
              <a:t>, </a:t>
            </a:r>
            <a:r>
              <a:rPr lang="en" sz="1200" b="1">
                <a:latin typeface="Calibri"/>
                <a:ea typeface="Calibri"/>
                <a:cs typeface="Calibri"/>
                <a:sym typeface="Calibri"/>
              </a:rPr>
              <a:t>Hearts (red)</a:t>
            </a:r>
            <a:r>
              <a:rPr lang="en" sz="1200">
                <a:latin typeface="Calibri"/>
                <a:ea typeface="Calibri"/>
                <a:cs typeface="Calibri"/>
                <a:sym typeface="Calibri"/>
              </a:rPr>
              <a:t>, </a:t>
            </a:r>
            <a:r>
              <a:rPr lang="en" sz="1200" b="1">
                <a:latin typeface="Calibri"/>
                <a:ea typeface="Calibri"/>
                <a:cs typeface="Calibri"/>
                <a:sym typeface="Calibri"/>
              </a:rPr>
              <a:t>Diamonds (red)</a:t>
            </a:r>
            <a:r>
              <a:rPr lang="en" sz="1200">
                <a:latin typeface="Calibri"/>
                <a:ea typeface="Calibri"/>
                <a:cs typeface="Calibri"/>
                <a:sym typeface="Calibri"/>
              </a:rPr>
              <a:t>, and </a:t>
            </a:r>
            <a:r>
              <a:rPr lang="en" sz="1200" b="1">
                <a:latin typeface="Calibri"/>
                <a:ea typeface="Calibri"/>
                <a:cs typeface="Calibri"/>
                <a:sym typeface="Calibri"/>
              </a:rPr>
              <a:t>Clubs (back)</a:t>
            </a:r>
            <a:r>
              <a:rPr lang="en" sz="1200">
                <a:latin typeface="Calibri"/>
                <a:ea typeface="Calibri"/>
                <a:cs typeface="Calibri"/>
                <a:sym typeface="Calibri"/>
              </a:rPr>
              <a:t> is same in every pack of 52 cards. These are called </a:t>
            </a:r>
            <a:r>
              <a:rPr lang="en" sz="1200" b="1">
                <a:latin typeface="Calibri"/>
                <a:ea typeface="Calibri"/>
                <a:cs typeface="Calibri"/>
                <a:sym typeface="Calibri"/>
              </a:rPr>
              <a:t>Suits.</a:t>
            </a:r>
            <a:r>
              <a:rPr lang="en" sz="1200">
                <a:latin typeface="Calibri"/>
                <a:ea typeface="Calibri"/>
                <a:cs typeface="Calibri"/>
                <a:sym typeface="Calibri"/>
              </a:rPr>
              <a:t> Each suit has </a:t>
            </a:r>
            <a:r>
              <a:rPr lang="en" sz="1200" b="1">
                <a:latin typeface="Calibri"/>
                <a:ea typeface="Calibri"/>
                <a:cs typeface="Calibri"/>
                <a:sym typeface="Calibri"/>
              </a:rPr>
              <a:t>13 cards.</a:t>
            </a:r>
            <a:endParaRPr sz="1200" b="1">
              <a:latin typeface="Calibri"/>
              <a:ea typeface="Calibri"/>
              <a:cs typeface="Calibri"/>
              <a:sym typeface="Calibri"/>
            </a:endParaRPr>
          </a:p>
          <a:p>
            <a:pPr marL="457200" marR="215900" lvl="0" indent="-285750" algn="l" rtl="0">
              <a:lnSpc>
                <a:spcPct val="115000"/>
              </a:lnSpc>
              <a:spcBef>
                <a:spcPts val="0"/>
              </a:spcBef>
              <a:spcAft>
                <a:spcPts val="0"/>
              </a:spcAft>
              <a:buSzPts val="900"/>
              <a:buChar char="●"/>
            </a:pPr>
            <a:r>
              <a:rPr lang="en" sz="1200">
                <a:latin typeface="Calibri"/>
                <a:ea typeface="Calibri"/>
                <a:cs typeface="Calibri"/>
                <a:sym typeface="Calibri"/>
              </a:rPr>
              <a:t>There are 13 cards of each suit, consisting of 1 Ace, 3 face cards, and 9 number cards.</a:t>
            </a:r>
            <a:endParaRPr sz="1200">
              <a:latin typeface="Calibri"/>
              <a:ea typeface="Calibri"/>
              <a:cs typeface="Calibri"/>
              <a:sym typeface="Calibri"/>
            </a:endParaRPr>
          </a:p>
          <a:p>
            <a:pPr marL="457200" marR="215900" lvl="0" indent="-285750" algn="l" rtl="0">
              <a:lnSpc>
                <a:spcPct val="115000"/>
              </a:lnSpc>
              <a:spcBef>
                <a:spcPts val="0"/>
              </a:spcBef>
              <a:spcAft>
                <a:spcPts val="0"/>
              </a:spcAft>
              <a:buSzPts val="900"/>
              <a:buChar char="●"/>
            </a:pPr>
            <a:r>
              <a:rPr lang="en" sz="1200">
                <a:latin typeface="Calibri"/>
                <a:ea typeface="Calibri"/>
                <a:cs typeface="Calibri"/>
                <a:sym typeface="Calibri"/>
              </a:rPr>
              <a:t>There are 4 Aces, 12 face cards, and 36 number cards in a 52 card deck</a:t>
            </a:r>
            <a:endParaRPr sz="1200">
              <a:latin typeface="Calibri"/>
              <a:ea typeface="Calibri"/>
              <a:cs typeface="Calibri"/>
              <a:sym typeface="Calibri"/>
            </a:endParaRPr>
          </a:p>
          <a:p>
            <a:pPr marL="457200" marR="215900" lvl="0" indent="-285750" algn="l" rtl="0">
              <a:lnSpc>
                <a:spcPct val="115000"/>
              </a:lnSpc>
              <a:spcBef>
                <a:spcPts val="0"/>
              </a:spcBef>
              <a:spcAft>
                <a:spcPts val="0"/>
              </a:spcAft>
              <a:buSzPts val="900"/>
              <a:buChar char="●"/>
            </a:pPr>
            <a:r>
              <a:rPr lang="en" sz="1200">
                <a:latin typeface="Calibri"/>
                <a:ea typeface="Calibri"/>
                <a:cs typeface="Calibri"/>
                <a:sym typeface="Calibri"/>
              </a:rPr>
              <a:t>Probability of drawing any card will always lie between 0 and 1.</a:t>
            </a:r>
            <a:endParaRPr sz="1200">
              <a:latin typeface="Calibri"/>
              <a:ea typeface="Calibri"/>
              <a:cs typeface="Calibri"/>
              <a:sym typeface="Calibri"/>
            </a:endParaRPr>
          </a:p>
        </p:txBody>
      </p:sp>
      <p:sp>
        <p:nvSpPr>
          <p:cNvPr id="193" name="Google Shape;193;p22"/>
          <p:cNvSpPr txBox="1"/>
          <p:nvPr/>
        </p:nvSpPr>
        <p:spPr>
          <a:xfrm>
            <a:off x="235500" y="1392650"/>
            <a:ext cx="5931000" cy="426600"/>
          </a:xfrm>
          <a:prstGeom prst="rect">
            <a:avLst/>
          </a:prstGeom>
          <a:noFill/>
          <a:ln>
            <a:noFill/>
          </a:ln>
        </p:spPr>
        <p:txBody>
          <a:bodyPr spcFirstLastPara="1" wrap="square" lIns="91425" tIns="91425" rIns="91425" bIns="91425" anchor="t" anchorCtr="0">
            <a:noAutofit/>
          </a:bodyPr>
          <a:lstStyle/>
          <a:p>
            <a:pPr marL="0" marR="215900" lvl="0" indent="0" algn="l" rtl="0">
              <a:lnSpc>
                <a:spcPct val="115000"/>
              </a:lnSpc>
              <a:spcBef>
                <a:spcPts val="0"/>
              </a:spcBef>
              <a:spcAft>
                <a:spcPts val="1800"/>
              </a:spcAft>
              <a:buNone/>
            </a:pPr>
            <a:r>
              <a:rPr lang="en" b="1">
                <a:latin typeface="Calibri"/>
                <a:ea typeface="Calibri"/>
                <a:cs typeface="Calibri"/>
                <a:sym typeface="Calibri"/>
              </a:rPr>
              <a:t>Understanding the deck of cards</a:t>
            </a:r>
            <a:endParaRPr b="1">
              <a:latin typeface="Calibri"/>
              <a:ea typeface="Calibri"/>
              <a:cs typeface="Calibri"/>
              <a:sym typeface="Calibri"/>
            </a:endParaRPr>
          </a:p>
        </p:txBody>
      </p:sp>
      <p:sp>
        <p:nvSpPr>
          <p:cNvPr id="194" name="Google Shape;194;p22"/>
          <p:cNvSpPr/>
          <p:nvPr/>
        </p:nvSpPr>
        <p:spPr>
          <a:xfrm>
            <a:off x="235500" y="2992850"/>
            <a:ext cx="6092400" cy="2059800"/>
          </a:xfrm>
          <a:prstGeom prst="roundRect">
            <a:avLst>
              <a:gd name="adj" fmla="val 4194"/>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txBox="1"/>
          <p:nvPr/>
        </p:nvSpPr>
        <p:spPr>
          <a:xfrm>
            <a:off x="540300" y="4059650"/>
            <a:ext cx="1405800" cy="426600"/>
          </a:xfrm>
          <a:prstGeom prst="rect">
            <a:avLst/>
          </a:prstGeom>
          <a:noFill/>
          <a:ln>
            <a:noFill/>
          </a:ln>
        </p:spPr>
        <p:txBody>
          <a:bodyPr spcFirstLastPara="1" wrap="square" lIns="91425" tIns="91425" rIns="91425" bIns="91425" anchor="t" anchorCtr="0">
            <a:noAutofit/>
          </a:bodyPr>
          <a:lstStyle/>
          <a:p>
            <a:pPr marL="0" marR="215900" lvl="0" indent="0" algn="l" rtl="0">
              <a:lnSpc>
                <a:spcPct val="115000"/>
              </a:lnSpc>
              <a:spcBef>
                <a:spcPts val="0"/>
              </a:spcBef>
              <a:spcAft>
                <a:spcPts val="1800"/>
              </a:spcAft>
              <a:buNone/>
            </a:pPr>
            <a:r>
              <a:rPr lang="en" sz="1200" b="1">
                <a:latin typeface="Calibri"/>
                <a:ea typeface="Calibri"/>
                <a:cs typeface="Calibri"/>
                <a:sym typeface="Calibri"/>
              </a:rPr>
              <a:t>P(Ace) = 4/52</a:t>
            </a:r>
            <a:endParaRPr sz="1200" b="1">
              <a:latin typeface="Calibri"/>
              <a:ea typeface="Calibri"/>
              <a:cs typeface="Calibri"/>
              <a:sym typeface="Calibri"/>
            </a:endParaRPr>
          </a:p>
        </p:txBody>
      </p:sp>
      <p:sp>
        <p:nvSpPr>
          <p:cNvPr id="196" name="Google Shape;196;p22"/>
          <p:cNvSpPr txBox="1"/>
          <p:nvPr/>
        </p:nvSpPr>
        <p:spPr>
          <a:xfrm>
            <a:off x="540300" y="3450050"/>
            <a:ext cx="2273400" cy="426600"/>
          </a:xfrm>
          <a:prstGeom prst="rect">
            <a:avLst/>
          </a:prstGeom>
          <a:noFill/>
          <a:ln>
            <a:noFill/>
          </a:ln>
        </p:spPr>
        <p:txBody>
          <a:bodyPr spcFirstLastPara="1" wrap="square" lIns="91425" tIns="91425" rIns="91425" bIns="91425" anchor="t" anchorCtr="0">
            <a:noAutofit/>
          </a:bodyPr>
          <a:lstStyle/>
          <a:p>
            <a:pPr marL="0" marR="215900" lvl="0" indent="0" algn="l" rtl="0">
              <a:lnSpc>
                <a:spcPct val="115000"/>
              </a:lnSpc>
              <a:spcBef>
                <a:spcPts val="0"/>
              </a:spcBef>
              <a:spcAft>
                <a:spcPts val="1800"/>
              </a:spcAft>
              <a:buNone/>
            </a:pPr>
            <a:r>
              <a:rPr lang="en" sz="1200" b="1">
                <a:latin typeface="Calibri"/>
                <a:ea typeface="Calibri"/>
                <a:cs typeface="Calibri"/>
                <a:sym typeface="Calibri"/>
              </a:rPr>
              <a:t>P(Black Card) = 26/52  = 1/2</a:t>
            </a:r>
            <a:endParaRPr sz="1200" b="1">
              <a:latin typeface="Calibri"/>
              <a:ea typeface="Calibri"/>
              <a:cs typeface="Calibri"/>
              <a:sym typeface="Calibri"/>
            </a:endParaRPr>
          </a:p>
        </p:txBody>
      </p:sp>
      <p:sp>
        <p:nvSpPr>
          <p:cNvPr id="197" name="Google Shape;197;p22"/>
          <p:cNvSpPr txBox="1"/>
          <p:nvPr/>
        </p:nvSpPr>
        <p:spPr>
          <a:xfrm>
            <a:off x="235500" y="2992850"/>
            <a:ext cx="5931000" cy="426600"/>
          </a:xfrm>
          <a:prstGeom prst="rect">
            <a:avLst/>
          </a:prstGeom>
          <a:noFill/>
          <a:ln>
            <a:noFill/>
          </a:ln>
        </p:spPr>
        <p:txBody>
          <a:bodyPr spcFirstLastPara="1" wrap="square" lIns="91425" tIns="91425" rIns="91425" bIns="91425" anchor="t" anchorCtr="0">
            <a:noAutofit/>
          </a:bodyPr>
          <a:lstStyle/>
          <a:p>
            <a:pPr marL="0" marR="215900" lvl="0" indent="0" algn="l" rtl="0">
              <a:lnSpc>
                <a:spcPct val="115000"/>
              </a:lnSpc>
              <a:spcBef>
                <a:spcPts val="0"/>
              </a:spcBef>
              <a:spcAft>
                <a:spcPts val="1800"/>
              </a:spcAft>
              <a:buNone/>
            </a:pPr>
            <a:r>
              <a:rPr lang="en" b="1">
                <a:latin typeface="Calibri"/>
                <a:ea typeface="Calibri"/>
                <a:cs typeface="Calibri"/>
                <a:sym typeface="Calibri"/>
              </a:rPr>
              <a:t>Calculating the probabilities from the deck of cards</a:t>
            </a:r>
            <a:endParaRPr b="1">
              <a:latin typeface="Calibri"/>
              <a:ea typeface="Calibri"/>
              <a:cs typeface="Calibri"/>
              <a:sym typeface="Calibri"/>
            </a:endParaRPr>
          </a:p>
        </p:txBody>
      </p:sp>
      <p:sp>
        <p:nvSpPr>
          <p:cNvPr id="198" name="Google Shape;198;p22"/>
          <p:cNvSpPr txBox="1"/>
          <p:nvPr/>
        </p:nvSpPr>
        <p:spPr>
          <a:xfrm>
            <a:off x="540300" y="4593050"/>
            <a:ext cx="1792500" cy="426600"/>
          </a:xfrm>
          <a:prstGeom prst="rect">
            <a:avLst/>
          </a:prstGeom>
          <a:noFill/>
          <a:ln>
            <a:noFill/>
          </a:ln>
        </p:spPr>
        <p:txBody>
          <a:bodyPr spcFirstLastPara="1" wrap="square" lIns="91425" tIns="91425" rIns="91425" bIns="91425" anchor="t" anchorCtr="0">
            <a:noAutofit/>
          </a:bodyPr>
          <a:lstStyle/>
          <a:p>
            <a:pPr marL="0" marR="215900" lvl="0" indent="0" algn="l" rtl="0">
              <a:lnSpc>
                <a:spcPct val="115000"/>
              </a:lnSpc>
              <a:spcBef>
                <a:spcPts val="0"/>
              </a:spcBef>
              <a:spcAft>
                <a:spcPts val="1800"/>
              </a:spcAft>
              <a:buNone/>
            </a:pPr>
            <a:r>
              <a:rPr lang="en" sz="1200" b="1">
                <a:latin typeface="Calibri"/>
                <a:ea typeface="Calibri"/>
                <a:cs typeface="Calibri"/>
                <a:sym typeface="Calibri"/>
              </a:rPr>
              <a:t>P(Black Ace) = 2/52</a:t>
            </a:r>
            <a:endParaRPr sz="1200" b="1">
              <a:latin typeface="Calibri"/>
              <a:ea typeface="Calibri"/>
              <a:cs typeface="Calibri"/>
              <a:sym typeface="Calibri"/>
            </a:endParaRPr>
          </a:p>
        </p:txBody>
      </p:sp>
      <p:pic>
        <p:nvPicPr>
          <p:cNvPr id="199" name="Google Shape;199;p22"/>
          <p:cNvPicPr preferRelativeResize="0"/>
          <p:nvPr/>
        </p:nvPicPr>
        <p:blipFill>
          <a:blip r:embed="rId4">
            <a:alphaModFix/>
          </a:blip>
          <a:stretch>
            <a:fillRect/>
          </a:stretch>
        </p:blipFill>
        <p:spPr>
          <a:xfrm>
            <a:off x="2836975" y="3300800"/>
            <a:ext cx="3328451" cy="685800"/>
          </a:xfrm>
          <a:prstGeom prst="rect">
            <a:avLst/>
          </a:prstGeom>
          <a:noFill/>
          <a:ln>
            <a:noFill/>
          </a:ln>
        </p:spPr>
      </p:pic>
      <p:grpSp>
        <p:nvGrpSpPr>
          <p:cNvPr id="200" name="Google Shape;200;p22"/>
          <p:cNvGrpSpPr/>
          <p:nvPr/>
        </p:nvGrpSpPr>
        <p:grpSpPr>
          <a:xfrm>
            <a:off x="2842856" y="4060955"/>
            <a:ext cx="836964" cy="867042"/>
            <a:chOff x="2842856" y="4060955"/>
            <a:chExt cx="836964" cy="867042"/>
          </a:xfrm>
        </p:grpSpPr>
        <p:pic>
          <p:nvPicPr>
            <p:cNvPr id="201" name="Google Shape;201;p22"/>
            <p:cNvPicPr preferRelativeResize="0"/>
            <p:nvPr/>
          </p:nvPicPr>
          <p:blipFill>
            <a:blip r:embed="rId5">
              <a:alphaModFix/>
            </a:blip>
            <a:stretch>
              <a:fillRect/>
            </a:stretch>
          </p:blipFill>
          <p:spPr>
            <a:xfrm>
              <a:off x="2842856" y="4530964"/>
              <a:ext cx="371453" cy="395661"/>
            </a:xfrm>
            <a:prstGeom prst="rect">
              <a:avLst/>
            </a:prstGeom>
            <a:noFill/>
            <a:ln>
              <a:noFill/>
            </a:ln>
          </p:spPr>
        </p:pic>
        <p:pic>
          <p:nvPicPr>
            <p:cNvPr id="202" name="Google Shape;202;p22"/>
            <p:cNvPicPr preferRelativeResize="0"/>
            <p:nvPr/>
          </p:nvPicPr>
          <p:blipFill>
            <a:blip r:embed="rId6">
              <a:alphaModFix/>
            </a:blip>
            <a:stretch>
              <a:fillRect/>
            </a:stretch>
          </p:blipFill>
          <p:spPr>
            <a:xfrm>
              <a:off x="3308367" y="4532819"/>
              <a:ext cx="371454" cy="395178"/>
            </a:xfrm>
            <a:prstGeom prst="rect">
              <a:avLst/>
            </a:prstGeom>
            <a:noFill/>
            <a:ln>
              <a:noFill/>
            </a:ln>
          </p:spPr>
        </p:pic>
        <p:pic>
          <p:nvPicPr>
            <p:cNvPr id="203" name="Google Shape;203;p22"/>
            <p:cNvPicPr preferRelativeResize="0"/>
            <p:nvPr/>
          </p:nvPicPr>
          <p:blipFill>
            <a:blip r:embed="rId7">
              <a:alphaModFix/>
            </a:blip>
            <a:stretch>
              <a:fillRect/>
            </a:stretch>
          </p:blipFill>
          <p:spPr>
            <a:xfrm>
              <a:off x="3308367" y="4073809"/>
              <a:ext cx="371454" cy="395572"/>
            </a:xfrm>
            <a:prstGeom prst="rect">
              <a:avLst/>
            </a:prstGeom>
            <a:noFill/>
            <a:ln>
              <a:noFill/>
            </a:ln>
          </p:spPr>
        </p:pic>
        <p:pic>
          <p:nvPicPr>
            <p:cNvPr id="204" name="Google Shape;204;p22"/>
            <p:cNvPicPr preferRelativeResize="0"/>
            <p:nvPr/>
          </p:nvPicPr>
          <p:blipFill>
            <a:blip r:embed="rId8">
              <a:alphaModFix/>
            </a:blip>
            <a:stretch>
              <a:fillRect/>
            </a:stretch>
          </p:blipFill>
          <p:spPr>
            <a:xfrm>
              <a:off x="2842856" y="4060955"/>
              <a:ext cx="371454" cy="395661"/>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3"/>
          <p:cNvPicPr preferRelativeResize="0"/>
          <p:nvPr/>
        </p:nvPicPr>
        <p:blipFill>
          <a:blip r:embed="rId3">
            <a:alphaModFix/>
          </a:blip>
          <a:stretch>
            <a:fillRect/>
          </a:stretch>
        </p:blipFill>
        <p:spPr>
          <a:xfrm>
            <a:off x="232850" y="918475"/>
            <a:ext cx="8465674" cy="3495275"/>
          </a:xfrm>
          <a:prstGeom prst="rect">
            <a:avLst/>
          </a:prstGeom>
          <a:noFill/>
          <a:ln>
            <a:noFill/>
          </a:ln>
          <a:effectLst>
            <a:outerShdw blurRad="57150" dist="19050" dir="5400000" algn="bl" rotWithShape="0">
              <a:srgbClr val="000000">
                <a:alpha val="50000"/>
              </a:srgbClr>
            </a:outerShdw>
          </a:effectLst>
        </p:spPr>
      </p:pic>
      <p:sp>
        <p:nvSpPr>
          <p:cNvPr id="210" name="Google Shape;210;p23"/>
          <p:cNvSpPr txBox="1">
            <a:spLocks noGrp="1"/>
          </p:cNvSpPr>
          <p:nvPr>
            <p:ph type="title"/>
          </p:nvPr>
        </p:nvSpPr>
        <p:spPr>
          <a:xfrm>
            <a:off x="6900" y="-1217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The Cards Experiment - All the cards</a:t>
            </a:r>
            <a:endParaRPr sz="28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p:nvPr/>
        </p:nvSpPr>
        <p:spPr>
          <a:xfrm>
            <a:off x="3236625" y="1144850"/>
            <a:ext cx="5625900" cy="3423000"/>
          </a:xfrm>
          <a:prstGeom prst="roundRect">
            <a:avLst>
              <a:gd name="adj" fmla="val 4194"/>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txBox="1">
            <a:spLocks noGrp="1"/>
          </p:cNvSpPr>
          <p:nvPr>
            <p:ph type="title"/>
          </p:nvPr>
        </p:nvSpPr>
        <p:spPr>
          <a:xfrm>
            <a:off x="6900" y="-1217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Simple and Compound Event</a:t>
            </a:r>
            <a:endParaRPr sz="2800">
              <a:latin typeface="Calibri"/>
              <a:ea typeface="Calibri"/>
              <a:cs typeface="Calibri"/>
              <a:sym typeface="Calibri"/>
            </a:endParaRPr>
          </a:p>
        </p:txBody>
      </p:sp>
      <p:sp>
        <p:nvSpPr>
          <p:cNvPr id="217" name="Google Shape;217;p24"/>
          <p:cNvSpPr/>
          <p:nvPr/>
        </p:nvSpPr>
        <p:spPr>
          <a:xfrm>
            <a:off x="159300" y="706850"/>
            <a:ext cx="3216900" cy="41817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txBox="1"/>
          <p:nvPr/>
        </p:nvSpPr>
        <p:spPr>
          <a:xfrm>
            <a:off x="235500" y="783050"/>
            <a:ext cx="31407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80000"/>
                </a:solidFill>
                <a:latin typeface="Calibri"/>
                <a:ea typeface="Calibri"/>
                <a:cs typeface="Calibri"/>
                <a:sym typeface="Calibri"/>
              </a:rPr>
              <a:t>SIMPLE EVENT</a:t>
            </a:r>
            <a:endParaRPr b="1">
              <a:solidFill>
                <a:srgbClr val="980000"/>
              </a:solidFill>
              <a:latin typeface="Calibri"/>
              <a:ea typeface="Calibri"/>
              <a:cs typeface="Calibri"/>
              <a:sym typeface="Calibri"/>
            </a:endParaRPr>
          </a:p>
        </p:txBody>
      </p:sp>
      <p:sp>
        <p:nvSpPr>
          <p:cNvPr id="219" name="Google Shape;219;p24"/>
          <p:cNvSpPr txBox="1"/>
          <p:nvPr/>
        </p:nvSpPr>
        <p:spPr>
          <a:xfrm>
            <a:off x="3435900" y="1697450"/>
            <a:ext cx="5286000" cy="2311800"/>
          </a:xfrm>
          <a:prstGeom prst="rect">
            <a:avLst/>
          </a:prstGeom>
          <a:noFill/>
          <a:ln>
            <a:noFill/>
          </a:ln>
        </p:spPr>
        <p:txBody>
          <a:bodyPr spcFirstLastPara="1" wrap="square" lIns="91425" tIns="91425" rIns="91425" bIns="91425" anchor="t" anchorCtr="0">
            <a:noAutofit/>
          </a:bodyPr>
          <a:lstStyle/>
          <a:p>
            <a:pPr marL="0" marR="215900" lvl="0" indent="0" algn="l" rtl="0">
              <a:lnSpc>
                <a:spcPct val="115000"/>
              </a:lnSpc>
              <a:spcBef>
                <a:spcPts val="0"/>
              </a:spcBef>
              <a:spcAft>
                <a:spcPts val="0"/>
              </a:spcAft>
              <a:buNone/>
            </a:pPr>
            <a:r>
              <a:rPr lang="en" b="1">
                <a:latin typeface="Calibri"/>
                <a:ea typeface="Calibri"/>
                <a:cs typeface="Calibri"/>
                <a:sym typeface="Calibri"/>
              </a:rPr>
              <a:t>Example - Find the probabIlity of picking the months with the name starting from - 'J' from the bag having then names of all months.</a:t>
            </a:r>
            <a:endParaRPr b="1">
              <a:latin typeface="Calibri"/>
              <a:ea typeface="Calibri"/>
              <a:cs typeface="Calibri"/>
              <a:sym typeface="Calibri"/>
            </a:endParaRPr>
          </a:p>
          <a:p>
            <a:pPr marL="0" marR="215900" lvl="0" indent="0" algn="l" rtl="0">
              <a:lnSpc>
                <a:spcPct val="115000"/>
              </a:lnSpc>
              <a:spcBef>
                <a:spcPts val="1800"/>
              </a:spcBef>
              <a:spcAft>
                <a:spcPts val="0"/>
              </a:spcAft>
              <a:buNone/>
            </a:pPr>
            <a:r>
              <a:rPr lang="en" b="1">
                <a:latin typeface="Calibri"/>
                <a:ea typeface="Calibri"/>
                <a:cs typeface="Calibri"/>
                <a:sym typeface="Calibri"/>
              </a:rPr>
              <a:t>Desired Outcomes - Jan, June and July - 3                                         Total Outcomes - 12</a:t>
            </a:r>
            <a:endParaRPr b="1">
              <a:latin typeface="Calibri"/>
              <a:ea typeface="Calibri"/>
              <a:cs typeface="Calibri"/>
              <a:sym typeface="Calibri"/>
            </a:endParaRPr>
          </a:p>
          <a:p>
            <a:pPr marL="0" marR="215900" lvl="0" indent="0" algn="l" rtl="0">
              <a:lnSpc>
                <a:spcPct val="115000"/>
              </a:lnSpc>
              <a:spcBef>
                <a:spcPts val="1800"/>
              </a:spcBef>
              <a:spcAft>
                <a:spcPts val="1800"/>
              </a:spcAft>
              <a:buNone/>
            </a:pPr>
            <a:r>
              <a:rPr lang="en" b="1">
                <a:latin typeface="Calibri"/>
                <a:ea typeface="Calibri"/>
                <a:cs typeface="Calibri"/>
                <a:sym typeface="Calibri"/>
              </a:rPr>
              <a:t>Probability = 3/12 = 0.25</a:t>
            </a:r>
            <a:endParaRPr b="1">
              <a:latin typeface="Calibri"/>
              <a:ea typeface="Calibri"/>
              <a:cs typeface="Calibri"/>
              <a:sym typeface="Calibri"/>
            </a:endParaRPr>
          </a:p>
        </p:txBody>
      </p:sp>
      <p:sp>
        <p:nvSpPr>
          <p:cNvPr id="220" name="Google Shape;220;p24"/>
          <p:cNvSpPr txBox="1"/>
          <p:nvPr/>
        </p:nvSpPr>
        <p:spPr>
          <a:xfrm>
            <a:off x="235500" y="1164050"/>
            <a:ext cx="3140700" cy="3232200"/>
          </a:xfrm>
          <a:prstGeom prst="rect">
            <a:avLst/>
          </a:prstGeom>
          <a:noFill/>
          <a:ln>
            <a:noFill/>
          </a:ln>
        </p:spPr>
        <p:txBody>
          <a:bodyPr spcFirstLastPara="1" wrap="square" lIns="91425" tIns="91425" rIns="91425" bIns="91425" anchor="t" anchorCtr="0">
            <a:noAutofit/>
          </a:bodyPr>
          <a:lstStyle/>
          <a:p>
            <a:pPr marL="0" marR="215900" lvl="0" indent="0" algn="l" rtl="0">
              <a:lnSpc>
                <a:spcPct val="115000"/>
              </a:lnSpc>
              <a:spcBef>
                <a:spcPts val="0"/>
              </a:spcBef>
              <a:spcAft>
                <a:spcPts val="0"/>
              </a:spcAft>
              <a:buNone/>
            </a:pPr>
            <a:r>
              <a:rPr lang="en" b="1">
                <a:latin typeface="Calibri"/>
                <a:ea typeface="Calibri"/>
                <a:cs typeface="Calibri"/>
                <a:sym typeface="Calibri"/>
              </a:rPr>
              <a:t>A simple event </a:t>
            </a:r>
            <a:r>
              <a:rPr lang="en">
                <a:latin typeface="Calibri"/>
                <a:ea typeface="Calibri"/>
                <a:cs typeface="Calibri"/>
                <a:sym typeface="Calibri"/>
              </a:rPr>
              <a:t>is one that can only happen in one way - in other words, it has a single outcome.</a:t>
            </a:r>
            <a:endParaRPr>
              <a:latin typeface="Calibri"/>
              <a:ea typeface="Calibri"/>
              <a:cs typeface="Calibri"/>
              <a:sym typeface="Calibri"/>
            </a:endParaRPr>
          </a:p>
          <a:p>
            <a:pPr marL="0" marR="215900" lvl="0" indent="0" algn="l" rtl="0">
              <a:lnSpc>
                <a:spcPct val="115000"/>
              </a:lnSpc>
              <a:spcBef>
                <a:spcPts val="1800"/>
              </a:spcBef>
              <a:spcAft>
                <a:spcPts val="0"/>
              </a:spcAft>
              <a:buNone/>
            </a:pPr>
            <a:r>
              <a:rPr lang="en">
                <a:latin typeface="Calibri"/>
                <a:ea typeface="Calibri"/>
                <a:cs typeface="Calibri"/>
                <a:sym typeface="Calibri"/>
              </a:rPr>
              <a:t>Example of tossing a coin: we get one outcome that is a Head or a Tail.</a:t>
            </a:r>
            <a:endParaRPr>
              <a:latin typeface="Calibri"/>
              <a:ea typeface="Calibri"/>
              <a:cs typeface="Calibri"/>
              <a:sym typeface="Calibri"/>
            </a:endParaRPr>
          </a:p>
          <a:p>
            <a:pPr marL="0" marR="215900" lvl="0" indent="0" algn="l" rtl="0">
              <a:lnSpc>
                <a:spcPct val="115000"/>
              </a:lnSpc>
              <a:spcBef>
                <a:spcPts val="1800"/>
              </a:spcBef>
              <a:spcAft>
                <a:spcPts val="0"/>
              </a:spcAft>
              <a:buNone/>
            </a:pPr>
            <a:r>
              <a:rPr lang="en">
                <a:latin typeface="Calibri"/>
                <a:ea typeface="Calibri"/>
                <a:cs typeface="Calibri"/>
                <a:sym typeface="Calibri"/>
              </a:rPr>
              <a:t>Calculating simple event probability starts with two key points.</a:t>
            </a:r>
            <a:endParaRPr>
              <a:latin typeface="Calibri"/>
              <a:ea typeface="Calibri"/>
              <a:cs typeface="Calibri"/>
              <a:sym typeface="Calibri"/>
            </a:endParaRPr>
          </a:p>
          <a:p>
            <a:pPr marL="0" marR="215900" lvl="0" indent="0" algn="l" rtl="0">
              <a:lnSpc>
                <a:spcPct val="115000"/>
              </a:lnSpc>
              <a:spcBef>
                <a:spcPts val="1800"/>
              </a:spcBef>
              <a:spcAft>
                <a:spcPts val="0"/>
              </a:spcAft>
              <a:buNone/>
            </a:pPr>
            <a:r>
              <a:rPr lang="en">
                <a:latin typeface="Calibri"/>
                <a:ea typeface="Calibri"/>
                <a:cs typeface="Calibri"/>
                <a:sym typeface="Calibri"/>
              </a:rPr>
              <a:t>1) Know the desired outcome.</a:t>
            </a:r>
            <a:endParaRPr>
              <a:latin typeface="Calibri"/>
              <a:ea typeface="Calibri"/>
              <a:cs typeface="Calibri"/>
              <a:sym typeface="Calibri"/>
            </a:endParaRPr>
          </a:p>
          <a:p>
            <a:pPr marL="0" marR="215900" lvl="0" indent="0" algn="l" rtl="0">
              <a:lnSpc>
                <a:spcPct val="115000"/>
              </a:lnSpc>
              <a:spcBef>
                <a:spcPts val="1800"/>
              </a:spcBef>
              <a:spcAft>
                <a:spcPts val="1800"/>
              </a:spcAft>
              <a:buNone/>
            </a:pPr>
            <a:r>
              <a:rPr lang="en">
                <a:latin typeface="Calibri"/>
                <a:ea typeface="Calibri"/>
                <a:cs typeface="Calibri"/>
                <a:sym typeface="Calibri"/>
              </a:rPr>
              <a:t>2) Know the total possible outcomes.</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5"/>
          <p:cNvSpPr/>
          <p:nvPr/>
        </p:nvSpPr>
        <p:spPr>
          <a:xfrm>
            <a:off x="3236625" y="1144850"/>
            <a:ext cx="5625900" cy="3423000"/>
          </a:xfrm>
          <a:prstGeom prst="roundRect">
            <a:avLst>
              <a:gd name="adj" fmla="val 4194"/>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txBox="1">
            <a:spLocks noGrp="1"/>
          </p:cNvSpPr>
          <p:nvPr>
            <p:ph type="title"/>
          </p:nvPr>
        </p:nvSpPr>
        <p:spPr>
          <a:xfrm>
            <a:off x="6900" y="-1217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Simple and Compound Event</a:t>
            </a:r>
            <a:endParaRPr sz="2800">
              <a:latin typeface="Calibri"/>
              <a:ea typeface="Calibri"/>
              <a:cs typeface="Calibri"/>
              <a:sym typeface="Calibri"/>
            </a:endParaRPr>
          </a:p>
        </p:txBody>
      </p:sp>
      <p:sp>
        <p:nvSpPr>
          <p:cNvPr id="227" name="Google Shape;227;p25"/>
          <p:cNvSpPr/>
          <p:nvPr/>
        </p:nvSpPr>
        <p:spPr>
          <a:xfrm>
            <a:off x="159300" y="706850"/>
            <a:ext cx="3216900" cy="41817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txBox="1"/>
          <p:nvPr/>
        </p:nvSpPr>
        <p:spPr>
          <a:xfrm>
            <a:off x="235500" y="783050"/>
            <a:ext cx="31407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80000"/>
                </a:solidFill>
                <a:latin typeface="Calibri"/>
                <a:ea typeface="Calibri"/>
                <a:cs typeface="Calibri"/>
                <a:sym typeface="Calibri"/>
              </a:rPr>
              <a:t>COMPOUND EVENT</a:t>
            </a:r>
            <a:endParaRPr b="1">
              <a:solidFill>
                <a:srgbClr val="980000"/>
              </a:solidFill>
              <a:latin typeface="Calibri"/>
              <a:ea typeface="Calibri"/>
              <a:cs typeface="Calibri"/>
              <a:sym typeface="Calibri"/>
            </a:endParaRPr>
          </a:p>
        </p:txBody>
      </p:sp>
      <p:sp>
        <p:nvSpPr>
          <p:cNvPr id="229" name="Google Shape;229;p25"/>
          <p:cNvSpPr txBox="1"/>
          <p:nvPr/>
        </p:nvSpPr>
        <p:spPr>
          <a:xfrm>
            <a:off x="235500" y="1240250"/>
            <a:ext cx="3140700" cy="3232200"/>
          </a:xfrm>
          <a:prstGeom prst="rect">
            <a:avLst/>
          </a:prstGeom>
          <a:noFill/>
          <a:ln>
            <a:noFill/>
          </a:ln>
        </p:spPr>
        <p:txBody>
          <a:bodyPr spcFirstLastPara="1" wrap="square" lIns="91425" tIns="91425" rIns="91425" bIns="91425" anchor="t" anchorCtr="0">
            <a:noAutofit/>
          </a:bodyPr>
          <a:lstStyle/>
          <a:p>
            <a:pPr marL="0" marR="215900" lvl="0" indent="0" algn="l" rtl="0">
              <a:lnSpc>
                <a:spcPct val="115000"/>
              </a:lnSpc>
              <a:spcBef>
                <a:spcPts val="0"/>
              </a:spcBef>
              <a:spcAft>
                <a:spcPts val="0"/>
              </a:spcAft>
              <a:buNone/>
            </a:pPr>
            <a:r>
              <a:rPr lang="en" b="1">
                <a:latin typeface="Calibri"/>
                <a:ea typeface="Calibri"/>
                <a:cs typeface="Calibri"/>
                <a:sym typeface="Calibri"/>
              </a:rPr>
              <a:t>A compound event</a:t>
            </a:r>
            <a:r>
              <a:rPr lang="en">
                <a:latin typeface="Calibri"/>
                <a:ea typeface="Calibri"/>
                <a:cs typeface="Calibri"/>
                <a:sym typeface="Calibri"/>
              </a:rPr>
              <a:t> is more complex than a simple event, as it involves the probability of more than one outcome. It is as a combination of two or more simple events.</a:t>
            </a:r>
            <a:endParaRPr>
              <a:latin typeface="Calibri"/>
              <a:ea typeface="Calibri"/>
              <a:cs typeface="Calibri"/>
              <a:sym typeface="Calibri"/>
            </a:endParaRPr>
          </a:p>
          <a:p>
            <a:pPr marL="0" marR="215900" lvl="0" indent="0" algn="l" rtl="0">
              <a:lnSpc>
                <a:spcPct val="115000"/>
              </a:lnSpc>
              <a:spcBef>
                <a:spcPts val="1800"/>
              </a:spcBef>
              <a:spcAft>
                <a:spcPts val="0"/>
              </a:spcAft>
              <a:buNone/>
            </a:pPr>
            <a:r>
              <a:rPr lang="en" b="1">
                <a:latin typeface="Calibri"/>
                <a:ea typeface="Calibri"/>
                <a:cs typeface="Calibri"/>
                <a:sym typeface="Calibri"/>
              </a:rPr>
              <a:t>Example: </a:t>
            </a:r>
            <a:r>
              <a:rPr lang="en">
                <a:latin typeface="Calibri"/>
                <a:ea typeface="Calibri"/>
                <a:cs typeface="Calibri"/>
                <a:sym typeface="Calibri"/>
              </a:rPr>
              <a:t>The probability of finding an even number less than 5.</a:t>
            </a:r>
            <a:endParaRPr>
              <a:latin typeface="Calibri"/>
              <a:ea typeface="Calibri"/>
              <a:cs typeface="Calibri"/>
              <a:sym typeface="Calibri"/>
            </a:endParaRPr>
          </a:p>
          <a:p>
            <a:pPr marL="0" marR="215900" lvl="0" indent="0" algn="l" rtl="0">
              <a:lnSpc>
                <a:spcPct val="115000"/>
              </a:lnSpc>
              <a:spcBef>
                <a:spcPts val="1800"/>
              </a:spcBef>
              <a:spcAft>
                <a:spcPts val="1800"/>
              </a:spcAft>
              <a:buNone/>
            </a:pPr>
            <a:r>
              <a:rPr lang="en">
                <a:latin typeface="Calibri"/>
                <a:ea typeface="Calibri"/>
                <a:cs typeface="Calibri"/>
                <a:sym typeface="Calibri"/>
              </a:rPr>
              <a:t>We have a combination of two simple events: finding an even number, and finding a number that is less than 5.</a:t>
            </a:r>
            <a:endParaRPr>
              <a:latin typeface="Calibri"/>
              <a:ea typeface="Calibri"/>
              <a:cs typeface="Calibri"/>
              <a:sym typeface="Calibri"/>
            </a:endParaRPr>
          </a:p>
        </p:txBody>
      </p:sp>
      <p:sp>
        <p:nvSpPr>
          <p:cNvPr id="230" name="Google Shape;230;p25"/>
          <p:cNvSpPr txBox="1"/>
          <p:nvPr/>
        </p:nvSpPr>
        <p:spPr>
          <a:xfrm>
            <a:off x="3553127" y="766450"/>
            <a:ext cx="5286000" cy="3232200"/>
          </a:xfrm>
          <a:prstGeom prst="rect">
            <a:avLst/>
          </a:prstGeom>
          <a:noFill/>
          <a:ln>
            <a:noFill/>
          </a:ln>
        </p:spPr>
        <p:txBody>
          <a:bodyPr spcFirstLastPara="1" wrap="square" lIns="91425" tIns="91425" rIns="91425" bIns="91425" anchor="t" anchorCtr="0">
            <a:noAutofit/>
          </a:bodyPr>
          <a:lstStyle/>
          <a:p>
            <a:pPr marL="0" marR="215900" lvl="0" indent="0" algn="l" rtl="0">
              <a:lnSpc>
                <a:spcPct val="115000"/>
              </a:lnSpc>
              <a:spcBef>
                <a:spcPts val="0"/>
              </a:spcBef>
              <a:spcAft>
                <a:spcPts val="0"/>
              </a:spcAft>
              <a:buNone/>
            </a:pPr>
            <a:r>
              <a:rPr lang="en" b="1" dirty="0">
                <a:latin typeface="Calibri"/>
                <a:ea typeface="Calibri"/>
                <a:cs typeface="Calibri"/>
                <a:sym typeface="Calibri"/>
              </a:rPr>
              <a:t>Example - Find the probability of Flipping Heads and Rolling number Greater Than 4.</a:t>
            </a:r>
            <a:r>
              <a:rPr lang="en" dirty="0">
                <a:latin typeface="Calibri"/>
                <a:ea typeface="Calibri"/>
                <a:cs typeface="Calibri"/>
                <a:sym typeface="Calibri"/>
              </a:rPr>
              <a:t>				</a:t>
            </a:r>
            <a:endParaRPr dirty="0">
              <a:latin typeface="Calibri"/>
              <a:ea typeface="Calibri"/>
              <a:cs typeface="Calibri"/>
              <a:sym typeface="Calibri"/>
            </a:endParaRPr>
          </a:p>
          <a:p>
            <a:pPr marL="0" marR="215900" lvl="0" indent="0" algn="l" rtl="0">
              <a:lnSpc>
                <a:spcPct val="115000"/>
              </a:lnSpc>
              <a:spcBef>
                <a:spcPts val="1800"/>
              </a:spcBef>
              <a:spcAft>
                <a:spcPts val="0"/>
              </a:spcAft>
              <a:buNone/>
            </a:pPr>
            <a:r>
              <a:rPr lang="en" dirty="0">
                <a:latin typeface="Calibri"/>
                <a:ea typeface="Calibri"/>
                <a:cs typeface="Calibri"/>
                <a:sym typeface="Calibri"/>
              </a:rPr>
              <a:t>Possible outcomes of coin			</a:t>
            </a:r>
            <a:r>
              <a:rPr lang="en" b="1" dirty="0">
                <a:latin typeface="Calibri"/>
                <a:ea typeface="Calibri"/>
                <a:cs typeface="Calibri"/>
                <a:sym typeface="Calibri"/>
              </a:rPr>
              <a:t>{H,T}	</a:t>
            </a:r>
            <a:r>
              <a:rPr lang="en" dirty="0">
                <a:latin typeface="Calibri"/>
                <a:ea typeface="Calibri"/>
                <a:cs typeface="Calibri"/>
                <a:sym typeface="Calibri"/>
              </a:rPr>
              <a:t>		Possible outcomes of dice	                  </a:t>
            </a:r>
            <a:r>
              <a:rPr lang="en" b="1" dirty="0">
                <a:latin typeface="Calibri"/>
                <a:ea typeface="Calibri"/>
                <a:cs typeface="Calibri"/>
                <a:sym typeface="Calibri"/>
              </a:rPr>
              <a:t>{1,2,3,4,5,6}</a:t>
            </a:r>
            <a:r>
              <a:rPr lang="en" dirty="0">
                <a:latin typeface="Calibri"/>
                <a:ea typeface="Calibri"/>
                <a:cs typeface="Calibri"/>
                <a:sym typeface="Calibri"/>
              </a:rPr>
              <a:t>		                                                                               </a:t>
            </a:r>
            <a:endParaRPr dirty="0">
              <a:latin typeface="Calibri"/>
              <a:ea typeface="Calibri"/>
              <a:cs typeface="Calibri"/>
              <a:sym typeface="Calibri"/>
            </a:endParaRPr>
          </a:p>
          <a:p>
            <a:pPr marL="0" marR="215900" lvl="0" indent="0" algn="l" rtl="0">
              <a:lnSpc>
                <a:spcPct val="115000"/>
              </a:lnSpc>
              <a:spcBef>
                <a:spcPts val="1800"/>
              </a:spcBef>
              <a:spcAft>
                <a:spcPts val="0"/>
              </a:spcAft>
              <a:buNone/>
            </a:pPr>
            <a:r>
              <a:rPr lang="en" dirty="0">
                <a:latin typeface="Calibri"/>
                <a:ea typeface="Calibri"/>
                <a:cs typeface="Calibri"/>
                <a:sym typeface="Calibri"/>
              </a:rPr>
              <a:t>Total list of outcomes of the experiment  </a:t>
            </a:r>
            <a:r>
              <a:rPr lang="en" b="1" dirty="0">
                <a:latin typeface="Calibri"/>
                <a:ea typeface="Calibri"/>
                <a:cs typeface="Calibri"/>
                <a:sym typeface="Calibri"/>
              </a:rPr>
              <a:t>{H1, H2, H3, H4, H5, H6, T1, T2, T3, T4, T5, T6} = 12</a:t>
            </a:r>
            <a:endParaRPr b="1" dirty="0">
              <a:latin typeface="Calibri"/>
              <a:ea typeface="Calibri"/>
              <a:cs typeface="Calibri"/>
              <a:sym typeface="Calibri"/>
            </a:endParaRPr>
          </a:p>
          <a:p>
            <a:pPr marL="0" marR="215900" lvl="0" indent="0" algn="l" rtl="0">
              <a:lnSpc>
                <a:spcPct val="115000"/>
              </a:lnSpc>
              <a:spcBef>
                <a:spcPts val="1800"/>
              </a:spcBef>
              <a:spcAft>
                <a:spcPts val="0"/>
              </a:spcAft>
              <a:buNone/>
            </a:pPr>
            <a:r>
              <a:rPr lang="en" dirty="0">
                <a:latin typeface="Calibri"/>
                <a:ea typeface="Calibri"/>
                <a:cs typeface="Calibri"/>
                <a:sym typeface="Calibri"/>
              </a:rPr>
              <a:t>Success outcomes </a:t>
            </a:r>
          </a:p>
          <a:p>
            <a:pPr marL="0" marR="215900" lvl="0" indent="0" algn="l" rtl="0">
              <a:lnSpc>
                <a:spcPct val="115000"/>
              </a:lnSpc>
              <a:spcBef>
                <a:spcPts val="1800"/>
              </a:spcBef>
              <a:spcAft>
                <a:spcPts val="0"/>
              </a:spcAft>
              <a:buNone/>
            </a:pPr>
            <a:r>
              <a:rPr lang="en" b="1" dirty="0">
                <a:latin typeface="Calibri"/>
                <a:ea typeface="Calibri"/>
                <a:cs typeface="Calibri"/>
                <a:sym typeface="Calibri"/>
              </a:rPr>
              <a:t>{H1, H2, H3, H4, </a:t>
            </a:r>
            <a:r>
              <a:rPr lang="en" b="1" dirty="0">
                <a:solidFill>
                  <a:srgbClr val="0000FF"/>
                </a:solidFill>
                <a:latin typeface="Calibri"/>
                <a:ea typeface="Calibri"/>
                <a:cs typeface="Calibri"/>
                <a:sym typeface="Calibri"/>
              </a:rPr>
              <a:t>H5, H6,</a:t>
            </a:r>
            <a:r>
              <a:rPr lang="en" b="1" dirty="0">
                <a:latin typeface="Calibri"/>
                <a:ea typeface="Calibri"/>
                <a:cs typeface="Calibri"/>
                <a:sym typeface="Calibri"/>
              </a:rPr>
              <a:t> T1, T2, T3, T4, T5, T6} = 2</a:t>
            </a:r>
            <a:endParaRPr b="1" dirty="0">
              <a:latin typeface="Calibri"/>
              <a:ea typeface="Calibri"/>
              <a:cs typeface="Calibri"/>
              <a:sym typeface="Calibri"/>
            </a:endParaRPr>
          </a:p>
          <a:p>
            <a:pPr marL="0" marR="215900" lvl="0" indent="0" algn="l" rtl="0">
              <a:lnSpc>
                <a:spcPct val="115000"/>
              </a:lnSpc>
              <a:spcBef>
                <a:spcPts val="1800"/>
              </a:spcBef>
              <a:spcAft>
                <a:spcPts val="1800"/>
              </a:spcAft>
              <a:buNone/>
            </a:pPr>
            <a:r>
              <a:rPr lang="en" dirty="0">
                <a:latin typeface="Calibri"/>
                <a:ea typeface="Calibri"/>
                <a:cs typeface="Calibri"/>
                <a:sym typeface="Calibri"/>
              </a:rPr>
              <a:t>Thus the probability of the successful outcomes = </a:t>
            </a:r>
            <a:r>
              <a:rPr lang="en" b="1" dirty="0">
                <a:latin typeface="Calibri"/>
                <a:ea typeface="Calibri"/>
                <a:cs typeface="Calibri"/>
                <a:sym typeface="Calibri"/>
              </a:rPr>
              <a:t>2/12</a:t>
            </a:r>
            <a:endParaRPr b="1" dirty="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p:nvPr/>
        </p:nvSpPr>
        <p:spPr>
          <a:xfrm>
            <a:off x="125" y="1751800"/>
            <a:ext cx="9144000" cy="15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txBox="1"/>
          <p:nvPr/>
        </p:nvSpPr>
        <p:spPr>
          <a:xfrm>
            <a:off x="880475" y="2008250"/>
            <a:ext cx="7552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chemeClr val="lt1"/>
                </a:solidFill>
                <a:latin typeface="Oswald"/>
                <a:ea typeface="Oswald"/>
                <a:cs typeface="Oswald"/>
                <a:sym typeface="Oswald"/>
              </a:rPr>
              <a:t>Sets and Venn Diagrams</a:t>
            </a:r>
            <a:endParaRPr sz="4800">
              <a:solidFill>
                <a:schemeClr val="lt1"/>
              </a:solidFill>
              <a:latin typeface="Oswald"/>
              <a:ea typeface="Oswald"/>
              <a:cs typeface="Oswald"/>
              <a:sym typeface="Oswald"/>
            </a:endParaRPr>
          </a:p>
        </p:txBody>
      </p:sp>
      <p:sp>
        <p:nvSpPr>
          <p:cNvPr id="237" name="Google Shape;237;p26"/>
          <p:cNvSpPr/>
          <p:nvPr/>
        </p:nvSpPr>
        <p:spPr>
          <a:xfrm>
            <a:off x="78350" y="9704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7"/>
          <p:cNvSpPr/>
          <p:nvPr/>
        </p:nvSpPr>
        <p:spPr>
          <a:xfrm>
            <a:off x="5950500" y="1160375"/>
            <a:ext cx="3089400" cy="37659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109000" y="1155275"/>
            <a:ext cx="5634900" cy="37659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txBox="1">
            <a:spLocks noGrp="1"/>
          </p:cNvSpPr>
          <p:nvPr>
            <p:ph type="title"/>
          </p:nvPr>
        </p:nvSpPr>
        <p:spPr>
          <a:xfrm>
            <a:off x="6900" y="1402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solidFill>
                  <a:schemeClr val="dk2"/>
                </a:solidFill>
                <a:latin typeface="Calibri"/>
                <a:ea typeface="Calibri"/>
                <a:cs typeface="Calibri"/>
                <a:sym typeface="Calibri"/>
              </a:rPr>
              <a:t>Basic Definitions: Events, Sample Space, and Probabilities</a:t>
            </a:r>
            <a:endParaRPr sz="2800">
              <a:latin typeface="Calibri"/>
              <a:ea typeface="Calibri"/>
              <a:cs typeface="Calibri"/>
              <a:sym typeface="Calibri"/>
            </a:endParaRPr>
          </a:p>
        </p:txBody>
      </p:sp>
      <p:sp>
        <p:nvSpPr>
          <p:cNvPr id="245" name="Google Shape;245;p27"/>
          <p:cNvSpPr txBox="1">
            <a:spLocks noGrp="1"/>
          </p:cNvSpPr>
          <p:nvPr>
            <p:ph type="body" idx="1"/>
          </p:nvPr>
        </p:nvSpPr>
        <p:spPr>
          <a:xfrm>
            <a:off x="235500" y="1228675"/>
            <a:ext cx="5508300" cy="3431400"/>
          </a:xfrm>
          <a:prstGeom prst="rect">
            <a:avLst/>
          </a:prstGeom>
          <a:noFill/>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a:latin typeface="Calibri"/>
                <a:ea typeface="Calibri"/>
                <a:cs typeface="Calibri"/>
                <a:sym typeface="Calibri"/>
              </a:rPr>
              <a:t>A set is defined as a </a:t>
            </a:r>
            <a:r>
              <a:rPr lang="en" b="1">
                <a:latin typeface="Calibri"/>
                <a:ea typeface="Calibri"/>
                <a:cs typeface="Calibri"/>
                <a:sym typeface="Calibri"/>
              </a:rPr>
              <a:t>well-defined collection of objects.</a:t>
            </a:r>
            <a:r>
              <a:rPr lang="en">
                <a:latin typeface="Calibri"/>
                <a:ea typeface="Calibri"/>
                <a:cs typeface="Calibri"/>
                <a:sym typeface="Calibri"/>
              </a:rPr>
              <a:t> It is represented by a capital letter.</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A set can have any group of items, be it a collection of numbers, days of a week, types of vehicles, and so on.</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Every item in set is called an </a:t>
            </a:r>
            <a:r>
              <a:rPr lang="en" b="1">
                <a:latin typeface="Calibri"/>
                <a:ea typeface="Calibri"/>
                <a:cs typeface="Calibri"/>
                <a:sym typeface="Calibri"/>
              </a:rPr>
              <a:t>‘Element’</a:t>
            </a:r>
            <a:r>
              <a:rPr lang="en">
                <a:latin typeface="Calibri"/>
                <a:ea typeface="Calibri"/>
                <a:cs typeface="Calibri"/>
                <a:sym typeface="Calibri"/>
              </a:rPr>
              <a:t> of the set.</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b="1">
                <a:latin typeface="Calibri"/>
                <a:ea typeface="Calibri"/>
                <a:cs typeface="Calibri"/>
                <a:sym typeface="Calibri"/>
              </a:rPr>
              <a:t>Curly brackets</a:t>
            </a:r>
            <a:r>
              <a:rPr lang="en">
                <a:latin typeface="Calibri"/>
                <a:ea typeface="Calibri"/>
                <a:cs typeface="Calibri"/>
                <a:sym typeface="Calibri"/>
              </a:rPr>
              <a:t> are used while writing a set.</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An element that is contained in a set is represented by the symbol '∈'. In the example, 2 ∈ A. If an element is not a member of a set, then it is denoted using the symbol '∉'. For example, 3 ∉ A.</a:t>
            </a:r>
            <a:endParaRPr>
              <a:latin typeface="Calibri"/>
              <a:ea typeface="Calibri"/>
              <a:cs typeface="Calibri"/>
              <a:sym typeface="Calibri"/>
            </a:endParaRPr>
          </a:p>
        </p:txBody>
      </p:sp>
      <p:sp>
        <p:nvSpPr>
          <p:cNvPr id="246" name="Google Shape;246;p27"/>
          <p:cNvSpPr txBox="1">
            <a:spLocks noGrp="1"/>
          </p:cNvSpPr>
          <p:nvPr>
            <p:ph type="body" idx="1"/>
          </p:nvPr>
        </p:nvSpPr>
        <p:spPr>
          <a:xfrm>
            <a:off x="6900" y="695275"/>
            <a:ext cx="8520600" cy="3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Calibri"/>
                <a:ea typeface="Calibri"/>
                <a:cs typeface="Calibri"/>
                <a:sym typeface="Calibri"/>
              </a:rPr>
              <a:t>What are Sets?</a:t>
            </a:r>
            <a:endParaRPr sz="2200" b="1">
              <a:latin typeface="Calibri"/>
              <a:ea typeface="Calibri"/>
              <a:cs typeface="Calibri"/>
              <a:sym typeface="Calibri"/>
            </a:endParaRPr>
          </a:p>
          <a:p>
            <a:pPr marL="0" lvl="0" indent="0" algn="l" rtl="0">
              <a:spcBef>
                <a:spcPts val="1200"/>
              </a:spcBef>
              <a:spcAft>
                <a:spcPts val="1200"/>
              </a:spcAft>
              <a:buNone/>
            </a:pPr>
            <a:endParaRPr sz="2200" b="1">
              <a:latin typeface="Calibri"/>
              <a:ea typeface="Calibri"/>
              <a:cs typeface="Calibri"/>
              <a:sym typeface="Calibri"/>
            </a:endParaRPr>
          </a:p>
        </p:txBody>
      </p:sp>
      <p:sp>
        <p:nvSpPr>
          <p:cNvPr id="247" name="Google Shape;247;p27"/>
          <p:cNvSpPr/>
          <p:nvPr/>
        </p:nvSpPr>
        <p:spPr>
          <a:xfrm>
            <a:off x="6556725" y="1532450"/>
            <a:ext cx="2483100" cy="7980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a:spLocks noGrp="1"/>
          </p:cNvSpPr>
          <p:nvPr>
            <p:ph type="body" idx="1"/>
          </p:nvPr>
        </p:nvSpPr>
        <p:spPr>
          <a:xfrm>
            <a:off x="6712500" y="1685875"/>
            <a:ext cx="2327400" cy="499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SzPts val="852"/>
              <a:buNone/>
            </a:pPr>
            <a:r>
              <a:rPr lang="en" sz="1395"/>
              <a:t>2, 6, 10, 100, 12000</a:t>
            </a:r>
            <a:endParaRPr sz="1395"/>
          </a:p>
        </p:txBody>
      </p:sp>
      <p:sp>
        <p:nvSpPr>
          <p:cNvPr id="249" name="Google Shape;249;p27"/>
          <p:cNvSpPr txBox="1">
            <a:spLocks noGrp="1"/>
          </p:cNvSpPr>
          <p:nvPr>
            <p:ph type="body" idx="1"/>
          </p:nvPr>
        </p:nvSpPr>
        <p:spPr>
          <a:xfrm>
            <a:off x="5950500" y="1685875"/>
            <a:ext cx="682500" cy="499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 b="1"/>
              <a:t>A =</a:t>
            </a:r>
            <a:endParaRPr b="1"/>
          </a:p>
        </p:txBody>
      </p:sp>
      <p:sp>
        <p:nvSpPr>
          <p:cNvPr id="250" name="Google Shape;250;p27"/>
          <p:cNvSpPr txBox="1">
            <a:spLocks noGrp="1"/>
          </p:cNvSpPr>
          <p:nvPr>
            <p:ph type="body" idx="1"/>
          </p:nvPr>
        </p:nvSpPr>
        <p:spPr>
          <a:xfrm>
            <a:off x="6012900" y="2609375"/>
            <a:ext cx="2667000" cy="18999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Calibri"/>
                <a:ea typeface="Calibri"/>
                <a:cs typeface="Calibri"/>
                <a:sym typeface="Calibri"/>
              </a:rPr>
              <a:t>Set Name = A</a:t>
            </a:r>
            <a:endParaRPr sz="1700">
              <a:latin typeface="Calibri"/>
              <a:ea typeface="Calibri"/>
              <a:cs typeface="Calibri"/>
              <a:sym typeface="Calibri"/>
            </a:endParaRPr>
          </a:p>
          <a:p>
            <a:pPr marL="0" lvl="0" indent="0" algn="l" rtl="0">
              <a:spcBef>
                <a:spcPts val="1200"/>
              </a:spcBef>
              <a:spcAft>
                <a:spcPts val="0"/>
              </a:spcAft>
              <a:buNone/>
            </a:pPr>
            <a:r>
              <a:rPr lang="en" sz="1700">
                <a:latin typeface="Calibri"/>
                <a:ea typeface="Calibri"/>
                <a:cs typeface="Calibri"/>
                <a:sym typeface="Calibri"/>
              </a:rPr>
              <a:t>Elements of the Set = 2,6,10,100 and 12,000</a:t>
            </a:r>
            <a:endParaRPr sz="1700">
              <a:latin typeface="Calibri"/>
              <a:ea typeface="Calibri"/>
              <a:cs typeface="Calibri"/>
              <a:sym typeface="Calibri"/>
            </a:endParaRPr>
          </a:p>
          <a:p>
            <a:pPr marL="0" lvl="0" indent="0" algn="l" rtl="0">
              <a:spcBef>
                <a:spcPts val="1200"/>
              </a:spcBef>
              <a:spcAft>
                <a:spcPts val="1200"/>
              </a:spcAft>
              <a:buNone/>
            </a:pPr>
            <a:r>
              <a:rPr lang="en" sz="1700">
                <a:latin typeface="Calibri"/>
                <a:ea typeface="Calibri"/>
                <a:cs typeface="Calibri"/>
                <a:sym typeface="Calibri"/>
              </a:rPr>
              <a:t>2 ∈ A, 6 ∈ A, 10 ∈ A, 100 ∈ A, 12,000 ∈ A</a:t>
            </a:r>
            <a:endParaRPr sz="17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6900" y="1402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Symbols used in Sets</a:t>
            </a:r>
            <a:endParaRPr sz="2800">
              <a:latin typeface="Calibri"/>
              <a:ea typeface="Calibri"/>
              <a:cs typeface="Calibri"/>
              <a:sym typeface="Calibri"/>
            </a:endParaRPr>
          </a:p>
        </p:txBody>
      </p:sp>
      <p:graphicFrame>
        <p:nvGraphicFramePr>
          <p:cNvPr id="256" name="Google Shape;256;p28"/>
          <p:cNvGraphicFramePr/>
          <p:nvPr/>
        </p:nvGraphicFramePr>
        <p:xfrm>
          <a:off x="296825" y="819150"/>
          <a:ext cx="8369075" cy="4739991"/>
        </p:xfrm>
        <a:graphic>
          <a:graphicData uri="http://schemas.openxmlformats.org/drawingml/2006/table">
            <a:tbl>
              <a:tblPr>
                <a:noFill/>
                <a:tableStyleId>{A9E7A084-7A39-4461-87EB-A3D604E095AF}</a:tableStyleId>
              </a:tblPr>
              <a:tblGrid>
                <a:gridCol w="1497300">
                  <a:extLst>
                    <a:ext uri="{9D8B030D-6E8A-4147-A177-3AD203B41FA5}">
                      <a16:colId xmlns:a16="http://schemas.microsoft.com/office/drawing/2014/main" val="20000"/>
                    </a:ext>
                  </a:extLst>
                </a:gridCol>
                <a:gridCol w="1205600">
                  <a:extLst>
                    <a:ext uri="{9D8B030D-6E8A-4147-A177-3AD203B41FA5}">
                      <a16:colId xmlns:a16="http://schemas.microsoft.com/office/drawing/2014/main" val="20001"/>
                    </a:ext>
                  </a:extLst>
                </a:gridCol>
                <a:gridCol w="3216925">
                  <a:extLst>
                    <a:ext uri="{9D8B030D-6E8A-4147-A177-3AD203B41FA5}">
                      <a16:colId xmlns:a16="http://schemas.microsoft.com/office/drawing/2014/main" val="20002"/>
                    </a:ext>
                  </a:extLst>
                </a:gridCol>
                <a:gridCol w="24492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b="1">
                          <a:latin typeface="Calibri"/>
                          <a:ea typeface="Calibri"/>
                          <a:cs typeface="Calibri"/>
                          <a:sym typeface="Calibri"/>
                        </a:rPr>
                        <a:t>Symbol</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Name</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Meaning</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Example</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381000">
                <a:tc>
                  <a:txBody>
                    <a:bodyPr/>
                    <a:lstStyle/>
                    <a:p>
                      <a:pPr marL="0" lvl="0" indent="0" algn="ctr" rtl="0">
                        <a:lnSpc>
                          <a:spcPct val="142857"/>
                        </a:lnSpc>
                        <a:spcBef>
                          <a:spcPts val="0"/>
                        </a:spcBef>
                        <a:spcAft>
                          <a:spcPts val="0"/>
                        </a:spcAft>
                        <a:buNone/>
                      </a:pPr>
                      <a:r>
                        <a:rPr lang="en" sz="2000" b="1">
                          <a:solidFill>
                            <a:srgbClr val="444444"/>
                          </a:solidFill>
                          <a:highlight>
                            <a:srgbClr val="F1EDFF"/>
                          </a:highlight>
                          <a:latin typeface="Calibri"/>
                          <a:ea typeface="Calibri"/>
                          <a:cs typeface="Calibri"/>
                          <a:sym typeface="Calibri"/>
                        </a:rPr>
                        <a:t>{ }</a:t>
                      </a:r>
                      <a:endParaRPr sz="20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Set</a:t>
                      </a:r>
                      <a:endParaRPr sz="13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collection of elements</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{1, 7, 9, 13, 15, 23},</a:t>
                      </a:r>
                      <a:endParaRPr sz="1200">
                        <a:solidFill>
                          <a:srgbClr val="444444"/>
                        </a:solidFill>
                        <a:highlight>
                          <a:srgbClr val="F1EDFF"/>
                        </a:highlight>
                        <a:latin typeface="Calibri"/>
                        <a:ea typeface="Calibri"/>
                        <a:cs typeface="Calibri"/>
                        <a:sym typeface="Calibri"/>
                      </a:endParaRPr>
                    </a:p>
                    <a:p>
                      <a:pPr marL="0" lvl="0" indent="0" algn="l" rtl="0">
                        <a:lnSpc>
                          <a:spcPct val="150000"/>
                        </a:lnSpc>
                        <a:spcBef>
                          <a:spcPts val="0"/>
                        </a:spcBef>
                        <a:spcAft>
                          <a:spcPts val="0"/>
                        </a:spcAft>
                        <a:buNone/>
                      </a:pPr>
                      <a:r>
                        <a:rPr lang="en" sz="1200">
                          <a:solidFill>
                            <a:srgbClr val="444444"/>
                          </a:solidFill>
                          <a:highlight>
                            <a:srgbClr val="F1EDFF"/>
                          </a:highlight>
                          <a:latin typeface="Calibri"/>
                          <a:ea typeface="Calibri"/>
                          <a:cs typeface="Calibri"/>
                          <a:sym typeface="Calibri"/>
                        </a:rPr>
                        <a:t>B = {9, 13, 21, 23}</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1"/>
                  </a:ext>
                </a:extLst>
              </a:tr>
              <a:tr h="381000">
                <a:tc>
                  <a:txBody>
                    <a:bodyPr/>
                    <a:lstStyle/>
                    <a:p>
                      <a:pPr marL="0" lvl="0" indent="0" algn="ctr" rtl="0">
                        <a:lnSpc>
                          <a:spcPct val="142857"/>
                        </a:lnSpc>
                        <a:spcBef>
                          <a:spcPts val="0"/>
                        </a:spcBef>
                        <a:spcAft>
                          <a:spcPts val="0"/>
                        </a:spcAft>
                        <a:buNone/>
                      </a:pPr>
                      <a:r>
                        <a:rPr lang="en" sz="1800" b="1">
                          <a:solidFill>
                            <a:srgbClr val="444444"/>
                          </a:solidFill>
                          <a:highlight>
                            <a:srgbClr val="F1EDFF"/>
                          </a:highlight>
                          <a:latin typeface="Calibri"/>
                          <a:ea typeface="Calibri"/>
                          <a:cs typeface="Calibri"/>
                          <a:sym typeface="Calibri"/>
                        </a:rPr>
                        <a:t>A ∪ B</a:t>
                      </a:r>
                      <a:endParaRPr sz="18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Union</a:t>
                      </a:r>
                      <a:endParaRPr sz="13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Elements that belong to set A or set B</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B = {1, 7, 9, 13, 15, 21, 23}</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2"/>
                  </a:ext>
                </a:extLst>
              </a:tr>
              <a:tr h="381000">
                <a:tc>
                  <a:txBody>
                    <a:bodyPr/>
                    <a:lstStyle/>
                    <a:p>
                      <a:pPr marL="0" lvl="0" indent="0" algn="ctr" rtl="0">
                        <a:lnSpc>
                          <a:spcPct val="142857"/>
                        </a:lnSpc>
                        <a:spcBef>
                          <a:spcPts val="0"/>
                        </a:spcBef>
                        <a:spcAft>
                          <a:spcPts val="0"/>
                        </a:spcAft>
                        <a:buNone/>
                      </a:pPr>
                      <a:r>
                        <a:rPr lang="en" sz="1800" b="1">
                          <a:solidFill>
                            <a:srgbClr val="444444"/>
                          </a:solidFill>
                          <a:highlight>
                            <a:srgbClr val="F1EDFF"/>
                          </a:highlight>
                          <a:latin typeface="Calibri"/>
                          <a:ea typeface="Calibri"/>
                          <a:cs typeface="Calibri"/>
                          <a:sym typeface="Calibri"/>
                        </a:rPr>
                        <a:t>A ∩ B</a:t>
                      </a:r>
                      <a:endParaRPr sz="18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Intersection</a:t>
                      </a:r>
                      <a:endParaRPr sz="13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Elements that belong to both the sets, A and B</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B = {9, 13, 23 }</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3"/>
                  </a:ext>
                </a:extLst>
              </a:tr>
              <a:tr h="381000">
                <a:tc>
                  <a:txBody>
                    <a:bodyPr/>
                    <a:lstStyle/>
                    <a:p>
                      <a:pPr marL="0" lvl="0" indent="0" algn="ctr" rtl="0">
                        <a:lnSpc>
                          <a:spcPct val="142857"/>
                        </a:lnSpc>
                        <a:spcBef>
                          <a:spcPts val="0"/>
                        </a:spcBef>
                        <a:spcAft>
                          <a:spcPts val="0"/>
                        </a:spcAft>
                        <a:buNone/>
                      </a:pPr>
                      <a:r>
                        <a:rPr lang="en" sz="1800" b="1">
                          <a:solidFill>
                            <a:srgbClr val="444444"/>
                          </a:solidFill>
                          <a:highlight>
                            <a:srgbClr val="F1EDFF"/>
                          </a:highlight>
                          <a:latin typeface="Calibri"/>
                          <a:ea typeface="Calibri"/>
                          <a:cs typeface="Calibri"/>
                          <a:sym typeface="Calibri"/>
                        </a:rPr>
                        <a:t>A ⊆ B</a:t>
                      </a:r>
                      <a:endParaRPr sz="18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Subset</a:t>
                      </a:r>
                      <a:endParaRPr sz="13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subset has few or all elements equal to the set</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{7, 15} ⊆ {7, 13, 15, 21}</a:t>
                      </a:r>
                      <a:endParaRPr sz="1200">
                        <a:solidFill>
                          <a:srgbClr val="444444"/>
                        </a:solidFill>
                        <a:highlight>
                          <a:srgbClr val="F1EDFF"/>
                        </a:highlight>
                        <a:latin typeface="Calibri"/>
                        <a:ea typeface="Calibri"/>
                        <a:cs typeface="Calibri"/>
                        <a:sym typeface="Calibri"/>
                      </a:endParaRPr>
                    </a:p>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{7, 15} ⊆ {7, 15}</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4"/>
                  </a:ext>
                </a:extLst>
              </a:tr>
              <a:tr h="381000">
                <a:tc>
                  <a:txBody>
                    <a:bodyPr/>
                    <a:lstStyle/>
                    <a:p>
                      <a:pPr marL="0" lvl="0" indent="0" algn="ctr" rtl="0">
                        <a:lnSpc>
                          <a:spcPct val="142857"/>
                        </a:lnSpc>
                        <a:spcBef>
                          <a:spcPts val="0"/>
                        </a:spcBef>
                        <a:spcAft>
                          <a:spcPts val="0"/>
                        </a:spcAft>
                        <a:buNone/>
                      </a:pPr>
                      <a:r>
                        <a:rPr lang="en" sz="1800" b="1">
                          <a:solidFill>
                            <a:srgbClr val="444444"/>
                          </a:solidFill>
                          <a:highlight>
                            <a:srgbClr val="F1EDFF"/>
                          </a:highlight>
                          <a:latin typeface="Calibri"/>
                          <a:ea typeface="Calibri"/>
                          <a:cs typeface="Calibri"/>
                          <a:sym typeface="Calibri"/>
                        </a:rPr>
                        <a:t>A ⊄ B</a:t>
                      </a:r>
                      <a:endParaRPr sz="18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300">
                          <a:solidFill>
                            <a:srgbClr val="444444"/>
                          </a:solidFill>
                          <a:highlight>
                            <a:srgbClr val="F1EDFF"/>
                          </a:highlight>
                          <a:latin typeface="Calibri"/>
                          <a:ea typeface="Calibri"/>
                          <a:cs typeface="Calibri"/>
                          <a:sym typeface="Calibri"/>
                        </a:rPr>
                        <a:t>Not subset</a:t>
                      </a:r>
                      <a:endParaRPr sz="13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left set is not a subset of right set</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{1, 20} ⊄ B</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5"/>
                  </a:ext>
                </a:extLst>
              </a:tr>
              <a:tr h="381000">
                <a:tc>
                  <a:txBody>
                    <a:bodyPr/>
                    <a:lstStyle/>
                    <a:p>
                      <a:pPr marL="0" lvl="0" indent="0" algn="ctr" rtl="0">
                        <a:lnSpc>
                          <a:spcPct val="142857"/>
                        </a:lnSpc>
                        <a:spcBef>
                          <a:spcPts val="0"/>
                        </a:spcBef>
                        <a:spcAft>
                          <a:spcPts val="0"/>
                        </a:spcAft>
                        <a:buNone/>
                      </a:pPr>
                      <a:r>
                        <a:rPr lang="en" sz="1800" b="1">
                          <a:solidFill>
                            <a:srgbClr val="444444"/>
                          </a:solidFill>
                          <a:highlight>
                            <a:srgbClr val="F1EDFF"/>
                          </a:highlight>
                          <a:latin typeface="Calibri"/>
                          <a:ea typeface="Calibri"/>
                          <a:cs typeface="Calibri"/>
                          <a:sym typeface="Calibri"/>
                        </a:rPr>
                        <a:t>A ⊇ B</a:t>
                      </a:r>
                      <a:endParaRPr sz="18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300">
                          <a:solidFill>
                            <a:srgbClr val="444444"/>
                          </a:solidFill>
                          <a:highlight>
                            <a:srgbClr val="F1EDFF"/>
                          </a:highlight>
                        </a:rPr>
                        <a:t>Superset</a:t>
                      </a:r>
                      <a:endParaRPr sz="13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Set A has more elements or equal to the set B</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{1, 7, 9, 13, 15, 23} ⊇ {7, 13, 15, 23}</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6"/>
                  </a:ext>
                </a:extLst>
              </a:tr>
              <a:tr h="381000">
                <a:tc>
                  <a:txBody>
                    <a:bodyPr/>
                    <a:lstStyle/>
                    <a:p>
                      <a:pPr marL="0" lvl="0" indent="0" algn="ctr" rtl="0">
                        <a:lnSpc>
                          <a:spcPct val="142857"/>
                        </a:lnSpc>
                        <a:spcBef>
                          <a:spcPts val="0"/>
                        </a:spcBef>
                        <a:spcAft>
                          <a:spcPts val="0"/>
                        </a:spcAft>
                        <a:buNone/>
                      </a:pPr>
                      <a:r>
                        <a:rPr lang="en" sz="1800" b="1" i="1">
                          <a:solidFill>
                            <a:srgbClr val="444444"/>
                          </a:solidFill>
                          <a:highlight>
                            <a:srgbClr val="F1EDFF"/>
                          </a:highlight>
                          <a:latin typeface="Calibri"/>
                          <a:ea typeface="Calibri"/>
                          <a:cs typeface="Calibri"/>
                          <a:sym typeface="Calibri"/>
                        </a:rPr>
                        <a:t>x </a:t>
                      </a:r>
                      <a:r>
                        <a:rPr lang="en" sz="1800" b="1">
                          <a:solidFill>
                            <a:srgbClr val="444444"/>
                          </a:solidFill>
                          <a:highlight>
                            <a:srgbClr val="F1EDFF"/>
                          </a:highlight>
                          <a:latin typeface="Calibri"/>
                          <a:ea typeface="Calibri"/>
                          <a:cs typeface="Calibri"/>
                          <a:sym typeface="Calibri"/>
                        </a:rPr>
                        <a:t>∉ A</a:t>
                      </a:r>
                      <a:endParaRPr sz="18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latin typeface="Calibri"/>
                          <a:ea typeface="Calibri"/>
                          <a:cs typeface="Calibri"/>
                          <a:sym typeface="Calibri"/>
                        </a:rPr>
                        <a:t>Not element of</a:t>
                      </a:r>
                      <a:endParaRPr sz="105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No set membership</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{1, 7, 9, 13, 15, 23}, 5 ∉ A</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7"/>
                  </a:ext>
                </a:extLst>
              </a:tr>
              <a:tr h="381000">
                <a:tc>
                  <a:txBody>
                    <a:bodyPr/>
                    <a:lstStyle/>
                    <a:p>
                      <a:pPr marL="0" lvl="0" indent="0" algn="ctr" rtl="0">
                        <a:lnSpc>
                          <a:spcPct val="142857"/>
                        </a:lnSpc>
                        <a:spcBef>
                          <a:spcPts val="0"/>
                        </a:spcBef>
                        <a:spcAft>
                          <a:spcPts val="0"/>
                        </a:spcAft>
                        <a:buNone/>
                      </a:pPr>
                      <a:r>
                        <a:rPr lang="en" sz="1800" b="1">
                          <a:solidFill>
                            <a:srgbClr val="444444"/>
                          </a:solidFill>
                          <a:highlight>
                            <a:srgbClr val="F1EDFF"/>
                          </a:highlight>
                          <a:latin typeface="Calibri"/>
                          <a:ea typeface="Calibri"/>
                          <a:cs typeface="Calibri"/>
                          <a:sym typeface="Calibri"/>
                        </a:rPr>
                        <a:t>Ø</a:t>
                      </a:r>
                      <a:endParaRPr sz="18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latin typeface="Calibri"/>
                          <a:ea typeface="Calibri"/>
                          <a:cs typeface="Calibri"/>
                          <a:sym typeface="Calibri"/>
                        </a:rPr>
                        <a:t>Empty set</a:t>
                      </a:r>
                      <a:endParaRPr sz="105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Ø = { }</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C = {Ø}</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6900" y="1402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Symbols used in Sets</a:t>
            </a:r>
            <a:endParaRPr sz="2800">
              <a:latin typeface="Calibri"/>
              <a:ea typeface="Calibri"/>
              <a:cs typeface="Calibri"/>
              <a:sym typeface="Calibri"/>
            </a:endParaRPr>
          </a:p>
        </p:txBody>
      </p:sp>
      <p:graphicFrame>
        <p:nvGraphicFramePr>
          <p:cNvPr id="262" name="Google Shape;262;p29"/>
          <p:cNvGraphicFramePr/>
          <p:nvPr/>
        </p:nvGraphicFramePr>
        <p:xfrm>
          <a:off x="296825" y="819150"/>
          <a:ext cx="8369075" cy="2997743"/>
        </p:xfrm>
        <a:graphic>
          <a:graphicData uri="http://schemas.openxmlformats.org/drawingml/2006/table">
            <a:tbl>
              <a:tblPr>
                <a:noFill/>
                <a:tableStyleId>{A9E7A084-7A39-4461-87EB-A3D604E095AF}</a:tableStyleId>
              </a:tblPr>
              <a:tblGrid>
                <a:gridCol w="1497300">
                  <a:extLst>
                    <a:ext uri="{9D8B030D-6E8A-4147-A177-3AD203B41FA5}">
                      <a16:colId xmlns:a16="http://schemas.microsoft.com/office/drawing/2014/main" val="20000"/>
                    </a:ext>
                  </a:extLst>
                </a:gridCol>
                <a:gridCol w="1205600">
                  <a:extLst>
                    <a:ext uri="{9D8B030D-6E8A-4147-A177-3AD203B41FA5}">
                      <a16:colId xmlns:a16="http://schemas.microsoft.com/office/drawing/2014/main" val="20001"/>
                    </a:ext>
                  </a:extLst>
                </a:gridCol>
                <a:gridCol w="3585425">
                  <a:extLst>
                    <a:ext uri="{9D8B030D-6E8A-4147-A177-3AD203B41FA5}">
                      <a16:colId xmlns:a16="http://schemas.microsoft.com/office/drawing/2014/main" val="20002"/>
                    </a:ext>
                  </a:extLst>
                </a:gridCol>
                <a:gridCol w="2080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b="1">
                          <a:latin typeface="Calibri"/>
                          <a:ea typeface="Calibri"/>
                          <a:cs typeface="Calibri"/>
                          <a:sym typeface="Calibri"/>
                        </a:rPr>
                        <a:t>Symbol</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Name</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Meaning</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Example</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381000">
                <a:tc>
                  <a:txBody>
                    <a:bodyPr/>
                    <a:lstStyle/>
                    <a:p>
                      <a:pPr marL="0" lvl="0" indent="0" algn="ctr" rtl="0">
                        <a:lnSpc>
                          <a:spcPct val="142857"/>
                        </a:lnSpc>
                        <a:spcBef>
                          <a:spcPts val="0"/>
                        </a:spcBef>
                        <a:spcAft>
                          <a:spcPts val="0"/>
                        </a:spcAft>
                        <a:buNone/>
                      </a:pPr>
                      <a:r>
                        <a:rPr lang="en" sz="1800" b="1">
                          <a:solidFill>
                            <a:srgbClr val="444444"/>
                          </a:solidFill>
                          <a:highlight>
                            <a:srgbClr val="F1EDFF"/>
                          </a:highlight>
                          <a:latin typeface="Calibri"/>
                          <a:ea typeface="Calibri"/>
                          <a:cs typeface="Calibri"/>
                          <a:sym typeface="Calibri"/>
                        </a:rPr>
                        <a:t>a ∈ B</a:t>
                      </a:r>
                      <a:endParaRPr sz="18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rPr>
                        <a:t>Element of</a:t>
                      </a:r>
                      <a:endParaRPr sz="1050">
                        <a:solidFill>
                          <a:srgbClr val="444444"/>
                        </a:solidFill>
                        <a:highlight>
                          <a:srgbClr val="F1EDFF"/>
                        </a:highlight>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rPr>
                        <a:t>Set membership</a:t>
                      </a:r>
                      <a:endParaRPr sz="1050">
                        <a:solidFill>
                          <a:srgbClr val="444444"/>
                        </a:solidFill>
                        <a:highlight>
                          <a:srgbClr val="F1EDFF"/>
                        </a:highlight>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rPr>
                        <a:t>B = {7, 13, 15, 21},</a:t>
                      </a:r>
                      <a:endParaRPr sz="1050">
                        <a:solidFill>
                          <a:srgbClr val="444444"/>
                        </a:solidFill>
                        <a:highlight>
                          <a:srgbClr val="F1EDFF"/>
                        </a:highlight>
                      </a:endParaRPr>
                    </a:p>
                    <a:p>
                      <a:pPr marL="0" lvl="0" indent="0" algn="l" rtl="0">
                        <a:lnSpc>
                          <a:spcPct val="150000"/>
                        </a:lnSpc>
                        <a:spcBef>
                          <a:spcPts val="0"/>
                        </a:spcBef>
                        <a:spcAft>
                          <a:spcPts val="0"/>
                        </a:spcAft>
                        <a:buNone/>
                      </a:pPr>
                      <a:r>
                        <a:rPr lang="en" sz="1200">
                          <a:solidFill>
                            <a:srgbClr val="444444"/>
                          </a:solidFill>
                          <a:highlight>
                            <a:srgbClr val="F1EDFF"/>
                          </a:highlight>
                        </a:rPr>
                        <a:t>13 ∈ B</a:t>
                      </a:r>
                      <a:endParaRPr sz="1200">
                        <a:solidFill>
                          <a:srgbClr val="444444"/>
                        </a:solidFill>
                        <a:highlight>
                          <a:srgbClr val="F1EDFF"/>
                        </a:highlight>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1"/>
                  </a:ext>
                </a:extLst>
              </a:tr>
              <a:tr h="381000">
                <a:tc>
                  <a:txBody>
                    <a:bodyPr/>
                    <a:lstStyle/>
                    <a:p>
                      <a:pPr marL="0" lvl="0" indent="0" algn="ctr" rtl="0">
                        <a:lnSpc>
                          <a:spcPct val="142857"/>
                        </a:lnSpc>
                        <a:spcBef>
                          <a:spcPts val="0"/>
                        </a:spcBef>
                        <a:spcAft>
                          <a:spcPts val="0"/>
                        </a:spcAft>
                        <a:buNone/>
                      </a:pPr>
                      <a:r>
                        <a:rPr lang="en" sz="1800" b="1" i="1">
                          <a:solidFill>
                            <a:srgbClr val="444444"/>
                          </a:solidFill>
                          <a:highlight>
                            <a:srgbClr val="F1EDFF"/>
                          </a:highlight>
                          <a:latin typeface="Calibri"/>
                          <a:ea typeface="Calibri"/>
                          <a:cs typeface="Calibri"/>
                          <a:sym typeface="Calibri"/>
                        </a:rPr>
                        <a:t>x </a:t>
                      </a:r>
                      <a:r>
                        <a:rPr lang="en" sz="1800" b="1">
                          <a:solidFill>
                            <a:srgbClr val="444444"/>
                          </a:solidFill>
                          <a:highlight>
                            <a:srgbClr val="F1EDFF"/>
                          </a:highlight>
                          <a:latin typeface="Calibri"/>
                          <a:ea typeface="Calibri"/>
                          <a:cs typeface="Calibri"/>
                          <a:sym typeface="Calibri"/>
                        </a:rPr>
                        <a:t>∉ A</a:t>
                      </a:r>
                      <a:endParaRPr sz="1800" b="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latin typeface="Calibri"/>
                          <a:ea typeface="Calibri"/>
                          <a:cs typeface="Calibri"/>
                          <a:sym typeface="Calibri"/>
                        </a:rPr>
                        <a:t>Not element of</a:t>
                      </a:r>
                      <a:endParaRPr sz="105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no set membership</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200">
                          <a:solidFill>
                            <a:srgbClr val="444444"/>
                          </a:solidFill>
                          <a:highlight>
                            <a:srgbClr val="F1EDFF"/>
                          </a:highlight>
                          <a:latin typeface="Calibri"/>
                          <a:ea typeface="Calibri"/>
                          <a:cs typeface="Calibri"/>
                          <a:sym typeface="Calibri"/>
                        </a:rPr>
                        <a:t>A = {1, 7, 9, 13, 15, 23}, 5 ∉ A</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2"/>
                  </a:ext>
                </a:extLst>
              </a:tr>
              <a:tr h="381000">
                <a:tc>
                  <a:txBody>
                    <a:bodyPr/>
                    <a:lstStyle/>
                    <a:p>
                      <a:pPr marL="0" lvl="0" indent="0" algn="ctr" rtl="0">
                        <a:lnSpc>
                          <a:spcPct val="142857"/>
                        </a:lnSpc>
                        <a:spcBef>
                          <a:spcPts val="0"/>
                        </a:spcBef>
                        <a:spcAft>
                          <a:spcPts val="0"/>
                        </a:spcAft>
                        <a:buNone/>
                      </a:pPr>
                      <a:r>
                        <a:rPr lang="en" sz="1800" b="1">
                          <a:solidFill>
                            <a:srgbClr val="444444"/>
                          </a:solidFill>
                          <a:highlight>
                            <a:srgbClr val="F1EDFF"/>
                          </a:highlight>
                          <a:latin typeface="Calibri"/>
                          <a:ea typeface="Calibri"/>
                          <a:cs typeface="Calibri"/>
                          <a:sym typeface="Calibri"/>
                        </a:rPr>
                        <a:t>A = B</a:t>
                      </a:r>
                      <a:endParaRPr sz="1800" b="1" i="1">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000000"/>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rPr>
                        <a:t>Equality</a:t>
                      </a:r>
                      <a:endParaRPr sz="105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rPr>
                        <a:t>Both sets have the same members. Order need not be same.</a:t>
                      </a:r>
                      <a:endParaRPr sz="105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rPr>
                        <a:t>{7, 13,15} = {13, 7, 15}</a:t>
                      </a:r>
                      <a:endParaRPr sz="105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3"/>
                  </a:ext>
                </a:extLst>
              </a:tr>
              <a:tr h="381000">
                <a:tc>
                  <a:txBody>
                    <a:bodyPr/>
                    <a:lstStyle/>
                    <a:p>
                      <a:pPr marL="0" lvl="0" indent="0" algn="ctr" rtl="0">
                        <a:lnSpc>
                          <a:spcPct val="142857"/>
                        </a:lnSpc>
                        <a:spcBef>
                          <a:spcPts val="0"/>
                        </a:spcBef>
                        <a:spcAft>
                          <a:spcPts val="0"/>
                        </a:spcAft>
                        <a:buNone/>
                      </a:pPr>
                      <a:r>
                        <a:rPr lang="en" sz="1800" b="1">
                          <a:solidFill>
                            <a:srgbClr val="434343"/>
                          </a:solidFill>
                          <a:latin typeface="Calibri"/>
                          <a:ea typeface="Calibri"/>
                          <a:cs typeface="Calibri"/>
                          <a:sym typeface="Calibri"/>
                        </a:rPr>
                        <a:t>Ā </a:t>
                      </a:r>
                      <a:r>
                        <a:rPr lang="en" sz="1800">
                          <a:solidFill>
                            <a:srgbClr val="434343"/>
                          </a:solidFill>
                          <a:latin typeface="Calibri"/>
                          <a:ea typeface="Calibri"/>
                          <a:cs typeface="Calibri"/>
                          <a:sym typeface="Calibri"/>
                        </a:rPr>
                        <a:t>or</a:t>
                      </a:r>
                      <a:r>
                        <a:rPr lang="en" sz="1800" b="1">
                          <a:solidFill>
                            <a:srgbClr val="434343"/>
                          </a:solidFill>
                          <a:latin typeface="Calibri"/>
                          <a:ea typeface="Calibri"/>
                          <a:cs typeface="Calibri"/>
                          <a:sym typeface="Calibri"/>
                        </a:rPr>
                        <a:t> </a:t>
                      </a:r>
                      <a:r>
                        <a:rPr lang="en" sz="1800" b="1">
                          <a:solidFill>
                            <a:srgbClr val="434343"/>
                          </a:solidFill>
                          <a:highlight>
                            <a:srgbClr val="F1EDFF"/>
                          </a:highlight>
                          <a:latin typeface="Calibri"/>
                          <a:ea typeface="Calibri"/>
                          <a:cs typeface="Calibri"/>
                          <a:sym typeface="Calibri"/>
                        </a:rPr>
                        <a:t>A’ </a:t>
                      </a:r>
                      <a:r>
                        <a:rPr lang="en" sz="1800">
                          <a:solidFill>
                            <a:srgbClr val="434343"/>
                          </a:solidFill>
                          <a:latin typeface="Calibri"/>
                          <a:ea typeface="Calibri"/>
                          <a:cs typeface="Calibri"/>
                          <a:sym typeface="Calibri"/>
                        </a:rPr>
                        <a:t>or</a:t>
                      </a:r>
                      <a:r>
                        <a:rPr lang="en" sz="1800" b="1">
                          <a:solidFill>
                            <a:srgbClr val="434343"/>
                          </a:solidFill>
                          <a:highlight>
                            <a:srgbClr val="F1EDFF"/>
                          </a:highlight>
                          <a:latin typeface="Calibri"/>
                          <a:ea typeface="Calibri"/>
                          <a:cs typeface="Calibri"/>
                          <a:sym typeface="Calibri"/>
                        </a:rPr>
                        <a:t> A</a:t>
                      </a:r>
                      <a:r>
                        <a:rPr lang="en" sz="1800" b="1" baseline="30000">
                          <a:solidFill>
                            <a:srgbClr val="434343"/>
                          </a:solidFill>
                          <a:highlight>
                            <a:srgbClr val="F1EDFF"/>
                          </a:highlight>
                          <a:latin typeface="Calibri"/>
                          <a:ea typeface="Calibri"/>
                          <a:cs typeface="Calibri"/>
                          <a:sym typeface="Calibri"/>
                        </a:rPr>
                        <a:t>c</a:t>
                      </a:r>
                      <a:endParaRPr sz="1800" b="1" i="1" baseline="30000">
                        <a:solidFill>
                          <a:srgbClr val="434343"/>
                        </a:solidFill>
                        <a:highlight>
                          <a:srgbClr val="F1EDFF"/>
                        </a:highlight>
                        <a:latin typeface="Calibri"/>
                        <a:ea typeface="Calibri"/>
                        <a:cs typeface="Calibri"/>
                        <a:sym typeface="Calibri"/>
                      </a:endParaRPr>
                    </a:p>
                  </a:txBody>
                  <a:tcPr marL="76200" marR="76200" marT="76200" marB="762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rPr>
                        <a:t>Complement</a:t>
                      </a:r>
                      <a:endParaRPr sz="105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000000"/>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rPr>
                        <a:t>All the objects that do not belong to set A</a:t>
                      </a:r>
                      <a:endParaRPr sz="105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sz="1050">
                          <a:solidFill>
                            <a:srgbClr val="444444"/>
                          </a:solidFill>
                          <a:highlight>
                            <a:srgbClr val="F1EDFF"/>
                          </a:highlight>
                        </a:rPr>
                        <a:t>If  U = {1, 2, 7, 9, 13, 15, 21, 23, 28, 30}; </a:t>
                      </a:r>
                      <a:r>
                        <a:rPr lang="en" sz="1200">
                          <a:solidFill>
                            <a:srgbClr val="444444"/>
                          </a:solidFill>
                          <a:highlight>
                            <a:srgbClr val="F1EDFF"/>
                          </a:highlight>
                          <a:latin typeface="Calibri"/>
                          <a:ea typeface="Calibri"/>
                          <a:cs typeface="Calibri"/>
                          <a:sym typeface="Calibri"/>
                        </a:rPr>
                        <a:t>A = {1, 7, 9, 13, 15, 23}</a:t>
                      </a:r>
                      <a:endParaRPr sz="1050">
                        <a:solidFill>
                          <a:srgbClr val="444444"/>
                        </a:solidFill>
                        <a:highlight>
                          <a:srgbClr val="F1EDFF"/>
                        </a:highlight>
                      </a:endParaRPr>
                    </a:p>
                    <a:p>
                      <a:pPr marL="0" lvl="0" indent="0" algn="l" rtl="0">
                        <a:lnSpc>
                          <a:spcPct val="150000"/>
                        </a:lnSpc>
                        <a:spcBef>
                          <a:spcPts val="0"/>
                        </a:spcBef>
                        <a:spcAft>
                          <a:spcPts val="0"/>
                        </a:spcAft>
                        <a:buNone/>
                      </a:pPr>
                      <a:r>
                        <a:rPr lang="en" sz="1200" b="1">
                          <a:solidFill>
                            <a:srgbClr val="444444"/>
                          </a:solidFill>
                          <a:highlight>
                            <a:srgbClr val="F1EDFF"/>
                          </a:highlight>
                        </a:rPr>
                        <a:t>A</a:t>
                      </a:r>
                      <a:r>
                        <a:rPr lang="en" sz="900" b="1" baseline="30000">
                          <a:solidFill>
                            <a:srgbClr val="444444"/>
                          </a:solidFill>
                          <a:highlight>
                            <a:srgbClr val="F1EDFF"/>
                          </a:highlight>
                        </a:rPr>
                        <a:t>c</a:t>
                      </a:r>
                      <a:r>
                        <a:rPr lang="en" sz="1200">
                          <a:solidFill>
                            <a:srgbClr val="444444"/>
                          </a:solidFill>
                          <a:highlight>
                            <a:srgbClr val="F1EDFF"/>
                          </a:highlight>
                        </a:rPr>
                        <a:t> = {2, 21, 28, 30}</a:t>
                      </a:r>
                      <a:endParaRPr sz="1200">
                        <a:solidFill>
                          <a:srgbClr val="444444"/>
                        </a:solidFill>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69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Types of Sets</a:t>
            </a:r>
            <a:endParaRPr sz="2800">
              <a:latin typeface="Calibri"/>
              <a:ea typeface="Calibri"/>
              <a:cs typeface="Calibri"/>
              <a:sym typeface="Calibri"/>
            </a:endParaRPr>
          </a:p>
        </p:txBody>
      </p:sp>
      <p:graphicFrame>
        <p:nvGraphicFramePr>
          <p:cNvPr id="268" name="Google Shape;268;p30"/>
          <p:cNvGraphicFramePr/>
          <p:nvPr/>
        </p:nvGraphicFramePr>
        <p:xfrm>
          <a:off x="373025" y="819150"/>
          <a:ext cx="8109300" cy="4086068"/>
        </p:xfrm>
        <a:graphic>
          <a:graphicData uri="http://schemas.openxmlformats.org/drawingml/2006/table">
            <a:tbl>
              <a:tblPr>
                <a:noFill/>
                <a:tableStyleId>{A9E7A084-7A39-4461-87EB-A3D604E095AF}</a:tableStyleId>
              </a:tblPr>
              <a:tblGrid>
                <a:gridCol w="1695000">
                  <a:extLst>
                    <a:ext uri="{9D8B030D-6E8A-4147-A177-3AD203B41FA5}">
                      <a16:colId xmlns:a16="http://schemas.microsoft.com/office/drawing/2014/main" val="20000"/>
                    </a:ext>
                  </a:extLst>
                </a:gridCol>
                <a:gridCol w="3889925">
                  <a:extLst>
                    <a:ext uri="{9D8B030D-6E8A-4147-A177-3AD203B41FA5}">
                      <a16:colId xmlns:a16="http://schemas.microsoft.com/office/drawing/2014/main" val="20001"/>
                    </a:ext>
                  </a:extLst>
                </a:gridCol>
                <a:gridCol w="25243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latin typeface="Calibri"/>
                          <a:ea typeface="Calibri"/>
                          <a:cs typeface="Calibri"/>
                          <a:sym typeface="Calibri"/>
                        </a:rPr>
                        <a:t>Set Type</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Definition</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Calibri"/>
                          <a:ea typeface="Calibri"/>
                          <a:cs typeface="Calibri"/>
                          <a:sym typeface="Calibri"/>
                        </a:rPr>
                        <a:t>Example</a:t>
                      </a:r>
                      <a:endParaRPr b="1">
                        <a:latin typeface="Calibri"/>
                        <a:ea typeface="Calibri"/>
                        <a:cs typeface="Calibri"/>
                        <a:sym typeface="Calibri"/>
                      </a:endParaRPr>
                    </a:p>
                  </a:txBody>
                  <a:tcPr marL="91425" marR="91425" marT="91425" marB="91425">
                    <a:lnB w="8650" cap="flat" cmpd="sng">
                      <a:solidFill>
                        <a:srgbClr val="444444"/>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latin typeface="Calibri"/>
                          <a:ea typeface="Calibri"/>
                          <a:cs typeface="Calibri"/>
                          <a:sym typeface="Calibri"/>
                        </a:rPr>
                        <a:t>Singleton Sets</a:t>
                      </a:r>
                      <a:endParaRPr b="1">
                        <a:latin typeface="Calibri"/>
                        <a:ea typeface="Calibri"/>
                        <a:cs typeface="Calibri"/>
                        <a:sym typeface="Calibri"/>
                      </a:endParaRPr>
                    </a:p>
                  </a:txBody>
                  <a:tcPr marL="76200" marR="76200" marT="76200" marB="76200" anchor="ctr">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spcBef>
                          <a:spcPts val="0"/>
                        </a:spcBef>
                        <a:spcAft>
                          <a:spcPts val="0"/>
                        </a:spcAft>
                        <a:buNone/>
                      </a:pPr>
                      <a:r>
                        <a:rPr lang="en">
                          <a:latin typeface="Calibri"/>
                          <a:ea typeface="Calibri"/>
                          <a:cs typeface="Calibri"/>
                          <a:sym typeface="Calibri"/>
                        </a:rPr>
                        <a:t>A set that has only one element is called a singleton set or also called a unit set.</a:t>
                      </a:r>
                      <a:endParaRPr>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spcBef>
                          <a:spcPts val="0"/>
                        </a:spcBef>
                        <a:spcAft>
                          <a:spcPts val="0"/>
                        </a:spcAft>
                        <a:buNone/>
                      </a:pPr>
                      <a:r>
                        <a:rPr lang="en">
                          <a:latin typeface="Calibri"/>
                          <a:ea typeface="Calibri"/>
                          <a:cs typeface="Calibri"/>
                          <a:sym typeface="Calibri"/>
                        </a:rPr>
                        <a:t>Set A = { k | k is an integer between 7 and 9} which is A = {8}.</a:t>
                      </a:r>
                      <a:endParaRPr>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latin typeface="Calibri"/>
                          <a:ea typeface="Calibri"/>
                          <a:cs typeface="Calibri"/>
                          <a:sym typeface="Calibri"/>
                        </a:rPr>
                        <a:t>Finite Sets</a:t>
                      </a:r>
                      <a:endParaRPr b="1">
                        <a:latin typeface="Calibri"/>
                        <a:ea typeface="Calibri"/>
                        <a:cs typeface="Calibri"/>
                        <a:sym typeface="Calibri"/>
                      </a:endParaRPr>
                    </a:p>
                  </a:txBody>
                  <a:tcPr marL="76200" marR="76200" marT="76200" marB="76200" anchor="ctr">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spcBef>
                          <a:spcPts val="0"/>
                        </a:spcBef>
                        <a:spcAft>
                          <a:spcPts val="0"/>
                        </a:spcAft>
                        <a:buNone/>
                      </a:pPr>
                      <a:r>
                        <a:rPr lang="en">
                          <a:latin typeface="Calibri"/>
                          <a:ea typeface="Calibri"/>
                          <a:cs typeface="Calibri"/>
                          <a:sym typeface="Calibri"/>
                        </a:rPr>
                        <a:t>A set with a finite or countable number of elements is called a finite set.</a:t>
                      </a:r>
                      <a:endParaRPr>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spcBef>
                          <a:spcPts val="0"/>
                        </a:spcBef>
                        <a:spcAft>
                          <a:spcPts val="0"/>
                        </a:spcAft>
                        <a:buNone/>
                      </a:pPr>
                      <a:r>
                        <a:rPr lang="en">
                          <a:latin typeface="Calibri"/>
                          <a:ea typeface="Calibri"/>
                          <a:cs typeface="Calibri"/>
                          <a:sym typeface="Calibri"/>
                        </a:rPr>
                        <a:t>Set B = {k | k is a prime number less than 15}, which is B = {2,3,5,7,11,13}</a:t>
                      </a:r>
                      <a:endParaRPr>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latin typeface="Calibri"/>
                          <a:ea typeface="Calibri"/>
                          <a:cs typeface="Calibri"/>
                          <a:sym typeface="Calibri"/>
                        </a:rPr>
                        <a:t>Infinite Sets</a:t>
                      </a:r>
                      <a:endParaRPr b="1">
                        <a:latin typeface="Calibri"/>
                        <a:ea typeface="Calibri"/>
                        <a:cs typeface="Calibri"/>
                        <a:sym typeface="Calibri"/>
                      </a:endParaRPr>
                    </a:p>
                  </a:txBody>
                  <a:tcPr marL="76200" marR="76200" marT="76200" marB="76200" anchor="ctr">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000000"/>
                      </a:solidFill>
                      <a:prstDash val="solid"/>
                      <a:round/>
                      <a:headEnd type="none" w="sm" len="sm"/>
                      <a:tailEnd type="none" w="sm" len="sm"/>
                    </a:lnB>
                    <a:solidFill>
                      <a:srgbClr val="F1EDFF"/>
                    </a:solidFill>
                  </a:tcPr>
                </a:tc>
                <a:tc>
                  <a:txBody>
                    <a:bodyPr/>
                    <a:lstStyle/>
                    <a:p>
                      <a:pPr marL="0" lvl="0" indent="0" algn="l" rtl="0">
                        <a:spcBef>
                          <a:spcPts val="0"/>
                        </a:spcBef>
                        <a:spcAft>
                          <a:spcPts val="0"/>
                        </a:spcAft>
                        <a:buNone/>
                      </a:pPr>
                      <a:r>
                        <a:rPr lang="en">
                          <a:latin typeface="Calibri"/>
                          <a:ea typeface="Calibri"/>
                          <a:cs typeface="Calibri"/>
                          <a:sym typeface="Calibri"/>
                        </a:rPr>
                        <a:t>A set with an infinite number of elements is called an infinite set.</a:t>
                      </a:r>
                      <a:endParaRPr>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spcBef>
                          <a:spcPts val="0"/>
                        </a:spcBef>
                        <a:spcAft>
                          <a:spcPts val="0"/>
                        </a:spcAft>
                        <a:buNone/>
                      </a:pPr>
                      <a:r>
                        <a:rPr lang="en">
                          <a:latin typeface="Calibri"/>
                          <a:ea typeface="Calibri"/>
                          <a:cs typeface="Calibri"/>
                          <a:sym typeface="Calibri"/>
                        </a:rPr>
                        <a:t>Set C = {Multiples of 10}</a:t>
                      </a:r>
                      <a:endParaRPr>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latin typeface="Calibri"/>
                          <a:ea typeface="Calibri"/>
                          <a:cs typeface="Calibri"/>
                          <a:sym typeface="Calibri"/>
                        </a:rPr>
                        <a:t>Empty or Null Sets</a:t>
                      </a:r>
                      <a:endParaRPr b="1">
                        <a:latin typeface="Calibri"/>
                        <a:ea typeface="Calibri"/>
                        <a:cs typeface="Calibri"/>
                        <a:sym typeface="Calibri"/>
                      </a:endParaRPr>
                    </a:p>
                  </a:txBody>
                  <a:tcPr marL="76200" marR="76200" marT="76200" marB="762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1EDFF"/>
                    </a:solidFill>
                  </a:tcPr>
                </a:tc>
                <a:tc>
                  <a:txBody>
                    <a:bodyPr/>
                    <a:lstStyle/>
                    <a:p>
                      <a:pPr marL="0" lvl="0" indent="0" algn="l" rtl="0">
                        <a:spcBef>
                          <a:spcPts val="0"/>
                        </a:spcBef>
                        <a:spcAft>
                          <a:spcPts val="0"/>
                        </a:spcAft>
                        <a:buNone/>
                      </a:pPr>
                      <a:r>
                        <a:rPr lang="en">
                          <a:latin typeface="Calibri"/>
                          <a:ea typeface="Calibri"/>
                          <a:cs typeface="Calibri"/>
                          <a:sym typeface="Calibri"/>
                        </a:rPr>
                        <a:t>A set that does not has any element in it is called an Empty set or a Null set. An empty set is denoted using the symbol </a:t>
                      </a:r>
                      <a:r>
                        <a:rPr lang="en" b="1">
                          <a:latin typeface="Calibri"/>
                          <a:ea typeface="Calibri"/>
                          <a:cs typeface="Calibri"/>
                          <a:sym typeface="Calibri"/>
                        </a:rPr>
                        <a:t>'∅'</a:t>
                      </a:r>
                      <a:r>
                        <a:rPr lang="en">
                          <a:latin typeface="Calibri"/>
                          <a:ea typeface="Calibri"/>
                          <a:cs typeface="Calibri"/>
                          <a:sym typeface="Calibri"/>
                        </a:rPr>
                        <a:t>.</a:t>
                      </a:r>
                      <a:endParaRPr>
                        <a:latin typeface="Calibri"/>
                        <a:ea typeface="Calibri"/>
                        <a:cs typeface="Calibri"/>
                        <a:sym typeface="Calibri"/>
                      </a:endParaRPr>
                    </a:p>
                  </a:txBody>
                  <a:tcPr marL="76200" marR="76200" marT="76200" marB="76200">
                    <a:lnL w="8650" cap="flat" cmpd="sng">
                      <a:solidFill>
                        <a:srgbClr val="000000"/>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spcBef>
                          <a:spcPts val="0"/>
                        </a:spcBef>
                        <a:spcAft>
                          <a:spcPts val="0"/>
                        </a:spcAft>
                        <a:buNone/>
                      </a:pPr>
                      <a:r>
                        <a:rPr lang="en">
                          <a:latin typeface="Calibri"/>
                          <a:ea typeface="Calibri"/>
                          <a:cs typeface="Calibri"/>
                          <a:sym typeface="Calibri"/>
                        </a:rPr>
                        <a:t>Set X = { }.</a:t>
                      </a:r>
                      <a:endParaRPr>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b="1">
                          <a:latin typeface="Calibri"/>
                          <a:ea typeface="Calibri"/>
                          <a:cs typeface="Calibri"/>
                          <a:sym typeface="Calibri"/>
                        </a:rPr>
                        <a:t>Disjoint Sets</a:t>
                      </a:r>
                      <a:endParaRPr b="1">
                        <a:latin typeface="Calibri"/>
                        <a:ea typeface="Calibri"/>
                        <a:cs typeface="Calibri"/>
                        <a:sym typeface="Calibri"/>
                      </a:endParaRPr>
                    </a:p>
                  </a:txBody>
                  <a:tcPr marL="76200" marR="76200" marT="76200" marB="762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a:highlight>
                            <a:srgbClr val="F1EDFF"/>
                          </a:highlight>
                          <a:latin typeface="Calibri"/>
                          <a:ea typeface="Calibri"/>
                          <a:cs typeface="Calibri"/>
                          <a:sym typeface="Calibri"/>
                        </a:rPr>
                        <a:t>Two Sets are said to be disjoint when they do not have any common element.</a:t>
                      </a:r>
                      <a:endParaRPr>
                        <a:highlight>
                          <a:srgbClr val="F1EDFF"/>
                        </a:highlight>
                        <a:latin typeface="Calibri"/>
                        <a:ea typeface="Calibri"/>
                        <a:cs typeface="Calibri"/>
                        <a:sym typeface="Calibri"/>
                      </a:endParaRPr>
                    </a:p>
                  </a:txBody>
                  <a:tcPr marL="76200" marR="76200" marT="76200" marB="76200">
                    <a:lnL w="8650" cap="flat" cmpd="sng">
                      <a:solidFill>
                        <a:srgbClr val="000000"/>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tc>
                  <a:txBody>
                    <a:bodyPr/>
                    <a:lstStyle/>
                    <a:p>
                      <a:pPr marL="0" lvl="0" indent="0" algn="l" rtl="0">
                        <a:lnSpc>
                          <a:spcPct val="142857"/>
                        </a:lnSpc>
                        <a:spcBef>
                          <a:spcPts val="0"/>
                        </a:spcBef>
                        <a:spcAft>
                          <a:spcPts val="0"/>
                        </a:spcAft>
                        <a:buNone/>
                      </a:pPr>
                      <a:r>
                        <a:rPr lang="en">
                          <a:highlight>
                            <a:srgbClr val="F1EDFF"/>
                          </a:highlight>
                          <a:latin typeface="Calibri"/>
                          <a:ea typeface="Calibri"/>
                          <a:cs typeface="Calibri"/>
                          <a:sym typeface="Calibri"/>
                        </a:rPr>
                        <a:t>A = {1,2,3,4} B = {5,6,7,8}. Here, set A and set B are disjoint sets.</a:t>
                      </a:r>
                      <a:endParaRPr>
                        <a:highlight>
                          <a:srgbClr val="F1EDFF"/>
                        </a:highlight>
                        <a:latin typeface="Calibri"/>
                        <a:ea typeface="Calibri"/>
                        <a:cs typeface="Calibri"/>
                        <a:sym typeface="Calibri"/>
                      </a:endParaRPr>
                    </a:p>
                  </a:txBody>
                  <a:tcPr marL="76200" marR="76200" marT="76200" marB="76200">
                    <a:lnL w="8650" cap="flat" cmpd="sng">
                      <a:solidFill>
                        <a:srgbClr val="444444"/>
                      </a:solidFill>
                      <a:prstDash val="solid"/>
                      <a:round/>
                      <a:headEnd type="none" w="sm" len="sm"/>
                      <a:tailEnd type="none" w="sm" len="sm"/>
                    </a:lnL>
                    <a:lnR w="8650" cap="flat" cmpd="sng">
                      <a:solidFill>
                        <a:srgbClr val="444444"/>
                      </a:solidFill>
                      <a:prstDash val="solid"/>
                      <a:round/>
                      <a:headEnd type="none" w="sm" len="sm"/>
                      <a:tailEnd type="none" w="sm" len="sm"/>
                    </a:lnR>
                    <a:lnT w="8650" cap="flat" cmpd="sng">
                      <a:solidFill>
                        <a:srgbClr val="444444"/>
                      </a:solidFill>
                      <a:prstDash val="solid"/>
                      <a:round/>
                      <a:headEnd type="none" w="sm" len="sm"/>
                      <a:tailEnd type="none" w="sm" len="sm"/>
                    </a:lnT>
                    <a:lnB w="8650" cap="flat" cmpd="sng">
                      <a:solidFill>
                        <a:srgbClr val="444444"/>
                      </a:solidFill>
                      <a:prstDash val="solid"/>
                      <a:round/>
                      <a:headEnd type="none" w="sm" len="sm"/>
                      <a:tailEnd type="none" w="sm" len="sm"/>
                    </a:lnB>
                    <a:solidFill>
                      <a:srgbClr val="F1ED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p:nvPr/>
        </p:nvSpPr>
        <p:spPr>
          <a:xfrm>
            <a:off x="170450" y="786225"/>
            <a:ext cx="3970500" cy="41916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txBox="1">
            <a:spLocks noGrp="1"/>
          </p:cNvSpPr>
          <p:nvPr>
            <p:ph type="body" idx="1"/>
          </p:nvPr>
        </p:nvSpPr>
        <p:spPr>
          <a:xfrm>
            <a:off x="235500" y="847675"/>
            <a:ext cx="3741300" cy="37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Venn Diagram</a:t>
            </a:r>
            <a:endParaRPr sz="1700">
              <a:latin typeface="Calibri"/>
              <a:ea typeface="Calibri"/>
              <a:cs typeface="Calibri"/>
              <a:sym typeface="Calibri"/>
            </a:endParaRPr>
          </a:p>
          <a:p>
            <a:pPr marL="457200" lvl="0" indent="-336550" algn="l" rtl="0">
              <a:spcBef>
                <a:spcPts val="1200"/>
              </a:spcBef>
              <a:spcAft>
                <a:spcPts val="0"/>
              </a:spcAft>
              <a:buSzPts val="1700"/>
              <a:buFont typeface="Calibri"/>
              <a:buChar char="●"/>
            </a:pPr>
            <a:r>
              <a:rPr lang="en" sz="1700">
                <a:latin typeface="Calibri"/>
                <a:ea typeface="Calibri"/>
                <a:cs typeface="Calibri"/>
                <a:sym typeface="Calibri"/>
              </a:rPr>
              <a:t>Schematic drawing of sets that demonstrates the relationships between different sets</a:t>
            </a:r>
            <a:endParaRPr sz="1700">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a:latin typeface="Calibri"/>
                <a:ea typeface="Calibri"/>
                <a:cs typeface="Calibri"/>
                <a:sym typeface="Calibri"/>
              </a:rPr>
              <a:t>Sets are shown as circles, or other closed figures, within a rectangle corresponding to the universal set, U.</a:t>
            </a:r>
            <a:endParaRPr sz="1700">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a:latin typeface="Calibri"/>
                <a:ea typeface="Calibri"/>
                <a:cs typeface="Calibri"/>
                <a:sym typeface="Calibri"/>
              </a:rPr>
              <a:t>The elements are either shown inside the circles (if they belong to set) or outside if they di not belong to set.</a:t>
            </a:r>
            <a:endParaRPr sz="1700">
              <a:latin typeface="Calibri"/>
              <a:ea typeface="Calibri"/>
              <a:cs typeface="Calibri"/>
              <a:sym typeface="Calibri"/>
            </a:endParaRPr>
          </a:p>
          <a:p>
            <a:pPr marL="0" lvl="0" indent="0" algn="l" rtl="0">
              <a:spcBef>
                <a:spcPts val="1200"/>
              </a:spcBef>
              <a:spcAft>
                <a:spcPts val="0"/>
              </a:spcAft>
              <a:buNone/>
            </a:pPr>
            <a:endParaRPr sz="1700">
              <a:latin typeface="Calibri"/>
              <a:ea typeface="Calibri"/>
              <a:cs typeface="Calibri"/>
              <a:sym typeface="Calibri"/>
            </a:endParaRPr>
          </a:p>
          <a:p>
            <a:pPr marL="0" lvl="0" indent="0" algn="l" rtl="0">
              <a:spcBef>
                <a:spcPts val="1200"/>
              </a:spcBef>
              <a:spcAft>
                <a:spcPts val="1200"/>
              </a:spcAft>
              <a:buNone/>
            </a:pPr>
            <a:endParaRPr sz="1700">
              <a:latin typeface="Calibri"/>
              <a:ea typeface="Calibri"/>
              <a:cs typeface="Calibri"/>
              <a:sym typeface="Calibri"/>
            </a:endParaRPr>
          </a:p>
        </p:txBody>
      </p:sp>
      <p:sp>
        <p:nvSpPr>
          <p:cNvPr id="275" name="Google Shape;275;p31"/>
          <p:cNvSpPr/>
          <p:nvPr/>
        </p:nvSpPr>
        <p:spPr>
          <a:xfrm>
            <a:off x="4389950" y="1308650"/>
            <a:ext cx="2164500" cy="1152600"/>
          </a:xfrm>
          <a:prstGeom prst="rect">
            <a:avLst/>
          </a:prstGeom>
          <a:solidFill>
            <a:srgbClr val="B7B7B7"/>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4851350" y="1510975"/>
            <a:ext cx="1190400" cy="7083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6752150" y="1308650"/>
            <a:ext cx="2164500" cy="1152600"/>
          </a:xfrm>
          <a:prstGeom prst="rect">
            <a:avLst/>
          </a:prstGeom>
          <a:solidFill>
            <a:srgbClr val="B7B7B7"/>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7061150" y="1510975"/>
            <a:ext cx="943500" cy="708300"/>
          </a:xfrm>
          <a:prstGeom prst="ellipse">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89950" y="3289850"/>
            <a:ext cx="2164500" cy="1152600"/>
          </a:xfrm>
          <a:prstGeom prst="rect">
            <a:avLst/>
          </a:prstGeom>
          <a:solidFill>
            <a:srgbClr val="B7B7B7"/>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98950" y="3415975"/>
            <a:ext cx="1017300" cy="7083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6752150" y="3289850"/>
            <a:ext cx="2164500" cy="1152600"/>
          </a:xfrm>
          <a:prstGeom prst="rect">
            <a:avLst/>
          </a:prstGeom>
          <a:solidFill>
            <a:srgbClr val="B7B7B7"/>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908750" y="3492175"/>
            <a:ext cx="834300" cy="7083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7670750" y="1510975"/>
            <a:ext cx="943500" cy="708300"/>
          </a:xfrm>
          <a:prstGeom prst="ellipse">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5232350" y="3415975"/>
            <a:ext cx="1017300" cy="708300"/>
          </a:xfrm>
          <a:prstGeom prst="ellipse">
            <a:avLst/>
          </a:prstGeom>
          <a:solidFill>
            <a:srgbClr val="C9DAF8">
              <a:alpha val="6075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7899350" y="3492175"/>
            <a:ext cx="834300" cy="708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txBox="1"/>
          <p:nvPr/>
        </p:nvSpPr>
        <p:spPr>
          <a:xfrm>
            <a:off x="5304350" y="16631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287" name="Google Shape;287;p31"/>
          <p:cNvSpPr txBox="1"/>
          <p:nvPr/>
        </p:nvSpPr>
        <p:spPr>
          <a:xfrm>
            <a:off x="6005504" y="19679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288" name="Google Shape;288;p31"/>
          <p:cNvSpPr txBox="1"/>
          <p:nvPr/>
        </p:nvSpPr>
        <p:spPr>
          <a:xfrm>
            <a:off x="7514150" y="1663175"/>
            <a:ext cx="7143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 U B</a:t>
            </a:r>
            <a:endParaRPr/>
          </a:p>
        </p:txBody>
      </p:sp>
      <p:sp>
        <p:nvSpPr>
          <p:cNvPr id="289" name="Google Shape;289;p31"/>
          <p:cNvSpPr txBox="1"/>
          <p:nvPr/>
        </p:nvSpPr>
        <p:spPr>
          <a:xfrm>
            <a:off x="4847150" y="35681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290" name="Google Shape;290;p31"/>
          <p:cNvSpPr txBox="1"/>
          <p:nvPr/>
        </p:nvSpPr>
        <p:spPr>
          <a:xfrm>
            <a:off x="5837750" y="35681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
        <p:nvSpPr>
          <p:cNvPr id="291" name="Google Shape;291;p31"/>
          <p:cNvSpPr txBox="1"/>
          <p:nvPr/>
        </p:nvSpPr>
        <p:spPr>
          <a:xfrm>
            <a:off x="5151950" y="4101575"/>
            <a:ext cx="7143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 ᑎ B</a:t>
            </a:r>
            <a:endParaRPr/>
          </a:p>
        </p:txBody>
      </p:sp>
      <p:cxnSp>
        <p:nvCxnSpPr>
          <p:cNvPr id="292" name="Google Shape;292;p31"/>
          <p:cNvCxnSpPr/>
          <p:nvPr/>
        </p:nvCxnSpPr>
        <p:spPr>
          <a:xfrm>
            <a:off x="5442150" y="3818400"/>
            <a:ext cx="1200" cy="400800"/>
          </a:xfrm>
          <a:prstGeom prst="straightConnector1">
            <a:avLst/>
          </a:prstGeom>
          <a:noFill/>
          <a:ln w="19050" cap="flat" cmpd="sng">
            <a:solidFill>
              <a:schemeClr val="dk2"/>
            </a:solidFill>
            <a:prstDash val="solid"/>
            <a:round/>
            <a:headEnd type="none" w="med" len="med"/>
            <a:tailEnd type="triangle" w="med" len="med"/>
          </a:ln>
        </p:spPr>
      </p:cxnSp>
      <p:sp>
        <p:nvSpPr>
          <p:cNvPr id="293" name="Google Shape;293;p31"/>
          <p:cNvSpPr txBox="1"/>
          <p:nvPr/>
        </p:nvSpPr>
        <p:spPr>
          <a:xfrm>
            <a:off x="7133150" y="36443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294" name="Google Shape;294;p31"/>
          <p:cNvSpPr txBox="1"/>
          <p:nvPr/>
        </p:nvSpPr>
        <p:spPr>
          <a:xfrm>
            <a:off x="8199950" y="36443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
        <p:nvSpPr>
          <p:cNvPr id="295" name="Google Shape;295;p31"/>
          <p:cNvSpPr txBox="1"/>
          <p:nvPr/>
        </p:nvSpPr>
        <p:spPr>
          <a:xfrm>
            <a:off x="4389950" y="4482575"/>
            <a:ext cx="2164500" cy="38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A</a:t>
            </a:r>
            <a:r>
              <a:rPr lang="en" sz="1200"/>
              <a:t>ᑎ</a:t>
            </a:r>
            <a:r>
              <a:rPr lang="en" sz="1200" b="1"/>
              <a:t>B - A Intersection B.</a:t>
            </a:r>
            <a:endParaRPr sz="1200" b="1"/>
          </a:p>
        </p:txBody>
      </p:sp>
      <p:sp>
        <p:nvSpPr>
          <p:cNvPr id="296" name="Google Shape;296;p31"/>
          <p:cNvSpPr txBox="1"/>
          <p:nvPr/>
        </p:nvSpPr>
        <p:spPr>
          <a:xfrm>
            <a:off x="6752150" y="2501375"/>
            <a:ext cx="2164500" cy="38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A</a:t>
            </a:r>
            <a:r>
              <a:rPr lang="en" sz="1200"/>
              <a:t>U</a:t>
            </a:r>
            <a:r>
              <a:rPr lang="en" sz="1200" b="1"/>
              <a:t>B is A Union B.</a:t>
            </a:r>
            <a:endParaRPr sz="1200" b="1"/>
          </a:p>
        </p:txBody>
      </p:sp>
      <p:sp>
        <p:nvSpPr>
          <p:cNvPr id="297" name="Google Shape;297;p31"/>
          <p:cNvSpPr txBox="1"/>
          <p:nvPr/>
        </p:nvSpPr>
        <p:spPr>
          <a:xfrm>
            <a:off x="4313750" y="2501375"/>
            <a:ext cx="2468100" cy="38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Set A and its Complement.</a:t>
            </a:r>
            <a:endParaRPr sz="1200" b="1"/>
          </a:p>
        </p:txBody>
      </p:sp>
      <p:sp>
        <p:nvSpPr>
          <p:cNvPr id="298" name="Google Shape;298;p31"/>
          <p:cNvSpPr txBox="1"/>
          <p:nvPr/>
        </p:nvSpPr>
        <p:spPr>
          <a:xfrm>
            <a:off x="6752150" y="4482575"/>
            <a:ext cx="21645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A and B are Disjoint sets.</a:t>
            </a:r>
            <a:endParaRPr sz="1200" b="1"/>
          </a:p>
        </p:txBody>
      </p:sp>
      <p:sp>
        <p:nvSpPr>
          <p:cNvPr id="299" name="Google Shape;299;p31"/>
          <p:cNvSpPr txBox="1">
            <a:spLocks noGrp="1"/>
          </p:cNvSpPr>
          <p:nvPr>
            <p:ph type="title"/>
          </p:nvPr>
        </p:nvSpPr>
        <p:spPr>
          <a:xfrm>
            <a:off x="69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Venn Diagram</a:t>
            </a:r>
            <a:endParaRPr sz="28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6900" y="-8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Content</a:t>
            </a:r>
            <a:endParaRPr/>
          </a:p>
        </p:txBody>
      </p:sp>
      <p:sp>
        <p:nvSpPr>
          <p:cNvPr id="69" name="Google Shape;69;p14"/>
          <p:cNvSpPr txBox="1"/>
          <p:nvPr/>
        </p:nvSpPr>
        <p:spPr>
          <a:xfrm>
            <a:off x="406800" y="1130650"/>
            <a:ext cx="8773500" cy="2339700"/>
          </a:xfrm>
          <a:prstGeom prst="rect">
            <a:avLst/>
          </a:prstGeom>
          <a:solidFill>
            <a:schemeClr val="lt1"/>
          </a:solid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Oswald"/>
              <a:buChar char="●"/>
            </a:pPr>
            <a:r>
              <a:rPr lang="en" sz="2000">
                <a:latin typeface="Oswald"/>
                <a:ea typeface="Oswald"/>
                <a:cs typeface="Oswald"/>
                <a:sym typeface="Oswald"/>
              </a:rPr>
              <a:t>Probability</a:t>
            </a: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 sz="2000">
                <a:latin typeface="Oswald"/>
                <a:ea typeface="Oswald"/>
                <a:cs typeface="Oswald"/>
                <a:sym typeface="Oswald"/>
              </a:rPr>
              <a:t>Sets and Venn Diagrams</a:t>
            </a: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 sz="2000">
                <a:latin typeface="Oswald"/>
                <a:ea typeface="Oswald"/>
                <a:cs typeface="Oswald"/>
                <a:sym typeface="Oswald"/>
              </a:rPr>
              <a:t>Bayes Theorem and Conditional Probability</a:t>
            </a: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 sz="2000">
                <a:latin typeface="Oswald"/>
                <a:ea typeface="Oswald"/>
                <a:cs typeface="Oswald"/>
                <a:sym typeface="Oswald"/>
              </a:rPr>
              <a:t>Mutually Exclusive Events and Independent Events</a:t>
            </a: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 sz="2000">
                <a:latin typeface="Oswald"/>
                <a:ea typeface="Oswald"/>
                <a:cs typeface="Oswald"/>
                <a:sym typeface="Oswald"/>
              </a:rPr>
              <a:t>Random variables</a:t>
            </a: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 sz="2000">
                <a:latin typeface="Oswald"/>
                <a:ea typeface="Oswald"/>
                <a:cs typeface="Oswald"/>
                <a:sym typeface="Oswald"/>
              </a:rPr>
              <a:t>Probability Distributions - Bernoulli, Poisson, Binomial, Normal</a:t>
            </a: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 sz="2000">
                <a:latin typeface="Oswald"/>
                <a:ea typeface="Oswald"/>
                <a:cs typeface="Oswald"/>
                <a:sym typeface="Oswald"/>
              </a:rPr>
              <a:t>Permutations and Combinations</a:t>
            </a:r>
            <a:endParaRPr sz="2000">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2"/>
          <p:cNvSpPr txBox="1">
            <a:spLocks noGrp="1"/>
          </p:cNvSpPr>
          <p:nvPr>
            <p:ph type="body" idx="1"/>
          </p:nvPr>
        </p:nvSpPr>
        <p:spPr>
          <a:xfrm>
            <a:off x="83100" y="1000075"/>
            <a:ext cx="2974500" cy="476400"/>
          </a:xfrm>
          <a:prstGeom prst="rect">
            <a:avLst/>
          </a:prstGeom>
          <a:solidFill>
            <a:schemeClr val="lt1"/>
          </a:solidFill>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 b="1">
                <a:latin typeface="Calibri"/>
                <a:ea typeface="Calibri"/>
                <a:cs typeface="Calibri"/>
                <a:sym typeface="Calibri"/>
              </a:rPr>
              <a:t>Example -</a:t>
            </a:r>
            <a:endParaRPr b="1">
              <a:latin typeface="Calibri"/>
              <a:ea typeface="Calibri"/>
              <a:cs typeface="Calibri"/>
              <a:sym typeface="Calibri"/>
            </a:endParaRPr>
          </a:p>
        </p:txBody>
      </p:sp>
      <p:sp>
        <p:nvSpPr>
          <p:cNvPr id="305" name="Google Shape;305;p32"/>
          <p:cNvSpPr txBox="1">
            <a:spLocks noGrp="1"/>
          </p:cNvSpPr>
          <p:nvPr>
            <p:ph type="title"/>
          </p:nvPr>
        </p:nvSpPr>
        <p:spPr>
          <a:xfrm>
            <a:off x="69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Union, Intersection and Complement - An Example</a:t>
            </a:r>
            <a:endParaRPr sz="2800">
              <a:latin typeface="Calibri"/>
              <a:ea typeface="Calibri"/>
              <a:cs typeface="Calibri"/>
              <a:sym typeface="Calibri"/>
            </a:endParaRPr>
          </a:p>
        </p:txBody>
      </p:sp>
      <p:sp>
        <p:nvSpPr>
          <p:cNvPr id="306" name="Google Shape;306;p32"/>
          <p:cNvSpPr txBox="1">
            <a:spLocks noGrp="1"/>
          </p:cNvSpPr>
          <p:nvPr>
            <p:ph type="body" idx="1"/>
          </p:nvPr>
        </p:nvSpPr>
        <p:spPr>
          <a:xfrm>
            <a:off x="235500" y="1533475"/>
            <a:ext cx="2898300" cy="1554600"/>
          </a:xfrm>
          <a:prstGeom prst="rect">
            <a:avLst/>
          </a:prstGeom>
          <a:solidFill>
            <a:schemeClr val="lt1"/>
          </a:solidFill>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latin typeface="Calibri"/>
                <a:ea typeface="Calibri"/>
                <a:cs typeface="Calibri"/>
                <a:sym typeface="Calibri"/>
              </a:rPr>
              <a:t>U</a:t>
            </a:r>
            <a:r>
              <a:rPr lang="en">
                <a:latin typeface="Calibri"/>
                <a:ea typeface="Calibri"/>
                <a:cs typeface="Calibri"/>
                <a:sym typeface="Calibri"/>
              </a:rPr>
              <a:t> = {1,2,3,4,5,6,7,8,9,10}</a:t>
            </a:r>
            <a:endParaRPr>
              <a:latin typeface="Calibri"/>
              <a:ea typeface="Calibri"/>
              <a:cs typeface="Calibri"/>
              <a:sym typeface="Calibri"/>
            </a:endParaRPr>
          </a:p>
          <a:p>
            <a:pPr marL="0" lvl="0" indent="0" algn="l" rtl="0">
              <a:spcBef>
                <a:spcPts val="1200"/>
              </a:spcBef>
              <a:spcAft>
                <a:spcPts val="0"/>
              </a:spcAft>
              <a:buNone/>
            </a:pPr>
            <a:r>
              <a:rPr lang="en" b="1">
                <a:latin typeface="Calibri"/>
                <a:ea typeface="Calibri"/>
                <a:cs typeface="Calibri"/>
                <a:sym typeface="Calibri"/>
              </a:rPr>
              <a:t>Set A</a:t>
            </a:r>
            <a:r>
              <a:rPr lang="en">
                <a:latin typeface="Calibri"/>
                <a:ea typeface="Calibri"/>
                <a:cs typeface="Calibri"/>
                <a:sym typeface="Calibri"/>
              </a:rPr>
              <a:t> = {1,2,3,4}</a:t>
            </a:r>
            <a:endParaRPr>
              <a:latin typeface="Calibri"/>
              <a:ea typeface="Calibri"/>
              <a:cs typeface="Calibri"/>
              <a:sym typeface="Calibri"/>
            </a:endParaRPr>
          </a:p>
          <a:p>
            <a:pPr marL="0" lvl="0" indent="0" algn="l" rtl="0">
              <a:spcBef>
                <a:spcPts val="1200"/>
              </a:spcBef>
              <a:spcAft>
                <a:spcPts val="1200"/>
              </a:spcAft>
              <a:buNone/>
            </a:pPr>
            <a:r>
              <a:rPr lang="en" b="1">
                <a:latin typeface="Calibri"/>
                <a:ea typeface="Calibri"/>
                <a:cs typeface="Calibri"/>
                <a:sym typeface="Calibri"/>
              </a:rPr>
              <a:t>Set B</a:t>
            </a:r>
            <a:r>
              <a:rPr lang="en">
                <a:latin typeface="Calibri"/>
                <a:ea typeface="Calibri"/>
                <a:cs typeface="Calibri"/>
                <a:sym typeface="Calibri"/>
              </a:rPr>
              <a:t> = {3,4,5,6}</a:t>
            </a:r>
            <a:endParaRPr>
              <a:latin typeface="Calibri"/>
              <a:ea typeface="Calibri"/>
              <a:cs typeface="Calibri"/>
              <a:sym typeface="Calibri"/>
            </a:endParaRPr>
          </a:p>
        </p:txBody>
      </p:sp>
      <p:sp>
        <p:nvSpPr>
          <p:cNvPr id="307" name="Google Shape;307;p32"/>
          <p:cNvSpPr txBox="1">
            <a:spLocks noGrp="1"/>
          </p:cNvSpPr>
          <p:nvPr>
            <p:ph type="body" idx="1"/>
          </p:nvPr>
        </p:nvSpPr>
        <p:spPr>
          <a:xfrm>
            <a:off x="159300" y="3667075"/>
            <a:ext cx="2898300" cy="1128600"/>
          </a:xfrm>
          <a:prstGeom prst="rect">
            <a:avLst/>
          </a:prstGeom>
          <a:solidFill>
            <a:schemeClr val="lt1"/>
          </a:solidFill>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Calibri"/>
              <a:buChar char="●"/>
            </a:pPr>
            <a:r>
              <a:rPr lang="en" b="1">
                <a:latin typeface="Calibri"/>
                <a:ea typeface="Calibri"/>
                <a:cs typeface="Calibri"/>
                <a:sym typeface="Calibri"/>
              </a:rPr>
              <a:t>A U B</a:t>
            </a:r>
            <a:r>
              <a:rPr lang="en">
                <a:latin typeface="Calibri"/>
                <a:ea typeface="Calibri"/>
                <a:cs typeface="Calibri"/>
                <a:sym typeface="Calibri"/>
              </a:rPr>
              <a:t> = {1,2,3,4,5,6}</a:t>
            </a:r>
            <a:endParaRPr>
              <a:latin typeface="Calibri"/>
              <a:ea typeface="Calibri"/>
              <a:cs typeface="Calibri"/>
              <a:sym typeface="Calibri"/>
            </a:endParaRPr>
          </a:p>
          <a:p>
            <a:pPr marL="457200" lvl="0" indent="-342900" algn="l" rtl="0">
              <a:lnSpc>
                <a:spcPct val="100000"/>
              </a:lnSpc>
              <a:spcBef>
                <a:spcPts val="0"/>
              </a:spcBef>
              <a:spcAft>
                <a:spcPts val="0"/>
              </a:spcAft>
              <a:buSzPts val="1800"/>
              <a:buChar char="●"/>
            </a:pPr>
            <a:r>
              <a:rPr lang="en" sz="1400" b="1">
                <a:solidFill>
                  <a:srgbClr val="000000"/>
                </a:solidFill>
                <a:latin typeface="Arial"/>
                <a:ea typeface="Arial"/>
                <a:cs typeface="Arial"/>
                <a:sym typeface="Arial"/>
              </a:rPr>
              <a:t>A ᑎ B</a:t>
            </a:r>
            <a:r>
              <a:rPr lang="en">
                <a:latin typeface="Calibri"/>
                <a:ea typeface="Calibri"/>
                <a:cs typeface="Calibri"/>
                <a:sym typeface="Calibri"/>
              </a:rPr>
              <a:t> = {3,4}</a:t>
            </a:r>
            <a:endParaRPr>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b="1">
                <a:latin typeface="Calibri"/>
                <a:ea typeface="Calibri"/>
                <a:cs typeface="Calibri"/>
                <a:sym typeface="Calibri"/>
              </a:rPr>
              <a:t>A’</a:t>
            </a:r>
            <a:r>
              <a:rPr lang="en">
                <a:latin typeface="Calibri"/>
                <a:ea typeface="Calibri"/>
                <a:cs typeface="Calibri"/>
                <a:sym typeface="Calibri"/>
              </a:rPr>
              <a:t> = {7,8,9,10}</a:t>
            </a:r>
            <a:endParaRPr>
              <a:latin typeface="Calibri"/>
              <a:ea typeface="Calibri"/>
              <a:cs typeface="Calibri"/>
              <a:sym typeface="Calibri"/>
            </a:endParaRPr>
          </a:p>
        </p:txBody>
      </p:sp>
      <p:grpSp>
        <p:nvGrpSpPr>
          <p:cNvPr id="308" name="Google Shape;308;p32"/>
          <p:cNvGrpSpPr/>
          <p:nvPr/>
        </p:nvGrpSpPr>
        <p:grpSpPr>
          <a:xfrm>
            <a:off x="3962225" y="1457275"/>
            <a:ext cx="4794000" cy="2663100"/>
            <a:chOff x="3886025" y="1076275"/>
            <a:chExt cx="4794000" cy="2663100"/>
          </a:xfrm>
        </p:grpSpPr>
        <p:sp>
          <p:nvSpPr>
            <p:cNvPr id="309" name="Google Shape;309;p32"/>
            <p:cNvSpPr/>
            <p:nvPr/>
          </p:nvSpPr>
          <p:spPr>
            <a:xfrm>
              <a:off x="3886025" y="1076275"/>
              <a:ext cx="4794000" cy="2663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4698950" y="1561300"/>
              <a:ext cx="2247300" cy="1724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5877352" y="1561300"/>
              <a:ext cx="2247300" cy="1724700"/>
            </a:xfrm>
            <a:prstGeom prst="ellipse">
              <a:avLst/>
            </a:prstGeom>
            <a:solidFill>
              <a:srgbClr val="C9DAF8">
                <a:alpha val="6075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txBox="1"/>
            <p:nvPr/>
          </p:nvSpPr>
          <p:spPr>
            <a:xfrm>
              <a:off x="5151950" y="18917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13" name="Google Shape;313;p32"/>
            <p:cNvSpPr txBox="1"/>
            <p:nvPr/>
          </p:nvSpPr>
          <p:spPr>
            <a:xfrm>
              <a:off x="6294950" y="18917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a:t>
              </a:r>
              <a:endParaRPr b="1"/>
            </a:p>
          </p:txBody>
        </p:sp>
        <p:sp>
          <p:nvSpPr>
            <p:cNvPr id="314" name="Google Shape;314;p32"/>
            <p:cNvSpPr txBox="1"/>
            <p:nvPr/>
          </p:nvSpPr>
          <p:spPr>
            <a:xfrm>
              <a:off x="5151950" y="25013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15" name="Google Shape;315;p32"/>
            <p:cNvSpPr txBox="1"/>
            <p:nvPr/>
          </p:nvSpPr>
          <p:spPr>
            <a:xfrm>
              <a:off x="6294950" y="25013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4</a:t>
              </a:r>
              <a:endParaRPr b="1"/>
            </a:p>
          </p:txBody>
        </p:sp>
        <p:sp>
          <p:nvSpPr>
            <p:cNvPr id="316" name="Google Shape;316;p32"/>
            <p:cNvSpPr txBox="1"/>
            <p:nvPr/>
          </p:nvSpPr>
          <p:spPr>
            <a:xfrm>
              <a:off x="7209350" y="18917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17" name="Google Shape;317;p32"/>
            <p:cNvSpPr txBox="1"/>
            <p:nvPr/>
          </p:nvSpPr>
          <p:spPr>
            <a:xfrm>
              <a:off x="7209350" y="25013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318" name="Google Shape;318;p32"/>
            <p:cNvSpPr txBox="1"/>
            <p:nvPr/>
          </p:nvSpPr>
          <p:spPr>
            <a:xfrm>
              <a:off x="4161350" y="13583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7</a:t>
              </a:r>
              <a:endParaRPr/>
            </a:p>
          </p:txBody>
        </p:sp>
        <p:sp>
          <p:nvSpPr>
            <p:cNvPr id="319" name="Google Shape;319;p32"/>
            <p:cNvSpPr txBox="1"/>
            <p:nvPr/>
          </p:nvSpPr>
          <p:spPr>
            <a:xfrm>
              <a:off x="4161350" y="30347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9</a:t>
              </a:r>
              <a:endParaRPr/>
            </a:p>
          </p:txBody>
        </p:sp>
        <p:sp>
          <p:nvSpPr>
            <p:cNvPr id="320" name="Google Shape;320;p32"/>
            <p:cNvSpPr txBox="1"/>
            <p:nvPr/>
          </p:nvSpPr>
          <p:spPr>
            <a:xfrm>
              <a:off x="7971350" y="30347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10</a:t>
              </a:r>
              <a:endParaRPr/>
            </a:p>
          </p:txBody>
        </p:sp>
        <p:sp>
          <p:nvSpPr>
            <p:cNvPr id="321" name="Google Shape;321;p32"/>
            <p:cNvSpPr txBox="1"/>
            <p:nvPr/>
          </p:nvSpPr>
          <p:spPr>
            <a:xfrm>
              <a:off x="7971350" y="1282175"/>
              <a:ext cx="385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8</a:t>
              </a:r>
              <a:endParaRPr/>
            </a:p>
          </p:txBody>
        </p:sp>
      </p:grpSp>
      <p:sp>
        <p:nvSpPr>
          <p:cNvPr id="322" name="Google Shape;322;p32"/>
          <p:cNvSpPr txBox="1"/>
          <p:nvPr/>
        </p:nvSpPr>
        <p:spPr>
          <a:xfrm>
            <a:off x="122750" y="3187175"/>
            <a:ext cx="3302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Union, Intersection and Complement</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3"/>
          <p:cNvSpPr txBox="1">
            <a:spLocks noGrp="1"/>
          </p:cNvSpPr>
          <p:nvPr>
            <p:ph type="body" idx="1"/>
          </p:nvPr>
        </p:nvSpPr>
        <p:spPr>
          <a:xfrm>
            <a:off x="387900" y="1000075"/>
            <a:ext cx="2974500" cy="476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200"/>
              </a:spcAft>
              <a:buNone/>
            </a:pPr>
            <a:r>
              <a:rPr lang="en" sz="2000" b="1">
                <a:latin typeface="Calibri"/>
                <a:ea typeface="Calibri"/>
                <a:cs typeface="Calibri"/>
                <a:sym typeface="Calibri"/>
              </a:rPr>
              <a:t>Union</a:t>
            </a:r>
            <a:endParaRPr sz="2000" b="1">
              <a:latin typeface="Calibri"/>
              <a:ea typeface="Calibri"/>
              <a:cs typeface="Calibri"/>
              <a:sym typeface="Calibri"/>
            </a:endParaRPr>
          </a:p>
        </p:txBody>
      </p:sp>
      <p:sp>
        <p:nvSpPr>
          <p:cNvPr id="328" name="Google Shape;328;p33"/>
          <p:cNvSpPr txBox="1">
            <a:spLocks noGrp="1"/>
          </p:cNvSpPr>
          <p:nvPr>
            <p:ph type="title"/>
          </p:nvPr>
        </p:nvSpPr>
        <p:spPr>
          <a:xfrm>
            <a:off x="69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Formula for Union/ Intersection for number of elements</a:t>
            </a:r>
            <a:endParaRPr sz="2800">
              <a:latin typeface="Calibri"/>
              <a:ea typeface="Calibri"/>
              <a:cs typeface="Calibri"/>
              <a:sym typeface="Calibri"/>
            </a:endParaRPr>
          </a:p>
        </p:txBody>
      </p:sp>
      <p:sp>
        <p:nvSpPr>
          <p:cNvPr id="329" name="Google Shape;329;p33"/>
          <p:cNvSpPr txBox="1">
            <a:spLocks noGrp="1"/>
          </p:cNvSpPr>
          <p:nvPr>
            <p:ph type="body" idx="1"/>
          </p:nvPr>
        </p:nvSpPr>
        <p:spPr>
          <a:xfrm>
            <a:off x="387900" y="2981275"/>
            <a:ext cx="2974500" cy="476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200"/>
              </a:spcAft>
              <a:buNone/>
            </a:pPr>
            <a:r>
              <a:rPr lang="en" sz="2000" b="1">
                <a:latin typeface="Calibri"/>
                <a:ea typeface="Calibri"/>
                <a:cs typeface="Calibri"/>
                <a:sym typeface="Calibri"/>
              </a:rPr>
              <a:t>Intersection</a:t>
            </a:r>
            <a:endParaRPr sz="2000" b="1">
              <a:latin typeface="Calibri"/>
              <a:ea typeface="Calibri"/>
              <a:cs typeface="Calibri"/>
              <a:sym typeface="Calibri"/>
            </a:endParaRPr>
          </a:p>
        </p:txBody>
      </p:sp>
      <p:sp>
        <p:nvSpPr>
          <p:cNvPr id="330" name="Google Shape;330;p33"/>
          <p:cNvSpPr txBox="1">
            <a:spLocks noGrp="1"/>
          </p:cNvSpPr>
          <p:nvPr>
            <p:ph type="body" idx="1"/>
          </p:nvPr>
        </p:nvSpPr>
        <p:spPr>
          <a:xfrm>
            <a:off x="1304925" y="3514675"/>
            <a:ext cx="6525300" cy="679500"/>
          </a:xfrm>
          <a:prstGeom prst="rect">
            <a:avLst/>
          </a:prstGeom>
          <a:solidFill>
            <a:schemeClr val="lt1"/>
          </a:solid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175000"/>
              </a:lnSpc>
              <a:spcBef>
                <a:spcPts val="0"/>
              </a:spcBef>
              <a:spcAft>
                <a:spcPts val="0"/>
              </a:spcAft>
              <a:buNone/>
            </a:pPr>
            <a:r>
              <a:rPr lang="en" sz="2800" b="1">
                <a:solidFill>
                  <a:srgbClr val="000000"/>
                </a:solidFill>
                <a:highlight>
                  <a:srgbClr val="FFFFFF"/>
                </a:highlight>
                <a:latin typeface="Calibri"/>
                <a:ea typeface="Calibri"/>
                <a:cs typeface="Calibri"/>
                <a:sym typeface="Calibri"/>
              </a:rPr>
              <a:t>n(A ∩ B) = n(A) + n(B) - n(A U B)</a:t>
            </a:r>
            <a:endParaRPr sz="2600" b="1">
              <a:solidFill>
                <a:srgbClr val="000000"/>
              </a:solidFill>
              <a:latin typeface="Calibri"/>
              <a:ea typeface="Calibri"/>
              <a:cs typeface="Calibri"/>
              <a:sym typeface="Calibri"/>
            </a:endParaRPr>
          </a:p>
        </p:txBody>
      </p:sp>
      <p:sp>
        <p:nvSpPr>
          <p:cNvPr id="331" name="Google Shape;331;p33"/>
          <p:cNvSpPr txBox="1">
            <a:spLocks noGrp="1"/>
          </p:cNvSpPr>
          <p:nvPr>
            <p:ph type="body" idx="1"/>
          </p:nvPr>
        </p:nvSpPr>
        <p:spPr>
          <a:xfrm>
            <a:off x="1304925" y="1533475"/>
            <a:ext cx="6525300" cy="679500"/>
          </a:xfrm>
          <a:prstGeom prst="rect">
            <a:avLst/>
          </a:prstGeom>
          <a:solidFill>
            <a:schemeClr val="lt1"/>
          </a:solid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175000"/>
              </a:lnSpc>
              <a:spcBef>
                <a:spcPts val="0"/>
              </a:spcBef>
              <a:spcAft>
                <a:spcPts val="0"/>
              </a:spcAft>
              <a:buNone/>
            </a:pPr>
            <a:r>
              <a:rPr lang="en" sz="2800" b="1">
                <a:solidFill>
                  <a:srgbClr val="000000"/>
                </a:solidFill>
                <a:highlight>
                  <a:srgbClr val="FFFFFF"/>
                </a:highlight>
                <a:latin typeface="Calibri"/>
                <a:ea typeface="Calibri"/>
                <a:cs typeface="Calibri"/>
                <a:sym typeface="Calibri"/>
              </a:rPr>
              <a:t>n(A U B) = n(A) + n(B) - n(A ∩ B)</a:t>
            </a:r>
            <a:endParaRPr sz="2600" b="1">
              <a:solidFill>
                <a:srgbClr val="000000"/>
              </a:solidFill>
              <a:latin typeface="Calibri"/>
              <a:ea typeface="Calibri"/>
              <a:cs typeface="Calibri"/>
              <a:sym typeface="Calibri"/>
            </a:endParaRPr>
          </a:p>
        </p:txBody>
      </p:sp>
      <p:sp>
        <p:nvSpPr>
          <p:cNvPr id="332" name="Google Shape;332;p33"/>
          <p:cNvSpPr/>
          <p:nvPr/>
        </p:nvSpPr>
        <p:spPr>
          <a:xfrm>
            <a:off x="201175" y="666250"/>
            <a:ext cx="1259100" cy="42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body" idx="1"/>
          </p:nvPr>
        </p:nvSpPr>
        <p:spPr>
          <a:xfrm>
            <a:off x="159300" y="695275"/>
            <a:ext cx="2974500" cy="476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200"/>
              </a:spcAft>
              <a:buNone/>
            </a:pPr>
            <a:r>
              <a:rPr lang="en" b="1">
                <a:latin typeface="Calibri"/>
                <a:ea typeface="Calibri"/>
                <a:cs typeface="Calibri"/>
                <a:sym typeface="Calibri"/>
              </a:rPr>
              <a:t>For two Disjoint sets</a:t>
            </a:r>
            <a:endParaRPr b="1">
              <a:latin typeface="Calibri"/>
              <a:ea typeface="Calibri"/>
              <a:cs typeface="Calibri"/>
              <a:sym typeface="Calibri"/>
            </a:endParaRPr>
          </a:p>
        </p:txBody>
      </p:sp>
      <p:sp>
        <p:nvSpPr>
          <p:cNvPr id="338" name="Google Shape;338;p34"/>
          <p:cNvSpPr txBox="1">
            <a:spLocks noGrp="1"/>
          </p:cNvSpPr>
          <p:nvPr>
            <p:ph type="title"/>
          </p:nvPr>
        </p:nvSpPr>
        <p:spPr>
          <a:xfrm>
            <a:off x="69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Formula for Union/ Intersection for number of elements</a:t>
            </a:r>
            <a:endParaRPr sz="2800">
              <a:latin typeface="Calibri"/>
              <a:ea typeface="Calibri"/>
              <a:cs typeface="Calibri"/>
              <a:sym typeface="Calibri"/>
            </a:endParaRPr>
          </a:p>
        </p:txBody>
      </p:sp>
      <p:sp>
        <p:nvSpPr>
          <p:cNvPr id="339" name="Google Shape;339;p34"/>
          <p:cNvSpPr txBox="1">
            <a:spLocks noGrp="1"/>
          </p:cNvSpPr>
          <p:nvPr>
            <p:ph type="body" idx="1"/>
          </p:nvPr>
        </p:nvSpPr>
        <p:spPr>
          <a:xfrm>
            <a:off x="159300" y="2447875"/>
            <a:ext cx="2974500" cy="476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200"/>
              </a:spcAft>
              <a:buNone/>
            </a:pPr>
            <a:r>
              <a:rPr lang="en" b="1">
                <a:latin typeface="Calibri"/>
                <a:ea typeface="Calibri"/>
                <a:cs typeface="Calibri"/>
                <a:sym typeface="Calibri"/>
              </a:rPr>
              <a:t>Intersection</a:t>
            </a:r>
            <a:endParaRPr b="1">
              <a:latin typeface="Calibri"/>
              <a:ea typeface="Calibri"/>
              <a:cs typeface="Calibri"/>
              <a:sym typeface="Calibri"/>
            </a:endParaRPr>
          </a:p>
        </p:txBody>
      </p:sp>
      <p:sp>
        <p:nvSpPr>
          <p:cNvPr id="340" name="Google Shape;340;p34"/>
          <p:cNvSpPr txBox="1">
            <a:spLocks noGrp="1"/>
          </p:cNvSpPr>
          <p:nvPr>
            <p:ph type="body" idx="1"/>
          </p:nvPr>
        </p:nvSpPr>
        <p:spPr>
          <a:xfrm>
            <a:off x="1076325" y="2981275"/>
            <a:ext cx="6525300" cy="679500"/>
          </a:xfrm>
          <a:prstGeom prst="rect">
            <a:avLst/>
          </a:prstGeom>
          <a:solidFill>
            <a:schemeClr val="lt1"/>
          </a:solid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175000"/>
              </a:lnSpc>
              <a:spcBef>
                <a:spcPts val="0"/>
              </a:spcBef>
              <a:spcAft>
                <a:spcPts val="0"/>
              </a:spcAft>
              <a:buNone/>
            </a:pPr>
            <a:r>
              <a:rPr lang="en" sz="2800" b="1">
                <a:solidFill>
                  <a:srgbClr val="000000"/>
                </a:solidFill>
                <a:highlight>
                  <a:srgbClr val="FFFFFF"/>
                </a:highlight>
                <a:latin typeface="Calibri"/>
                <a:ea typeface="Calibri"/>
                <a:cs typeface="Calibri"/>
                <a:sym typeface="Calibri"/>
              </a:rPr>
              <a:t>n(A ∩ B) = 𝜙</a:t>
            </a:r>
            <a:endParaRPr sz="2600" b="1">
              <a:solidFill>
                <a:srgbClr val="000000"/>
              </a:solidFill>
              <a:latin typeface="Calibri"/>
              <a:ea typeface="Calibri"/>
              <a:cs typeface="Calibri"/>
              <a:sym typeface="Calibri"/>
            </a:endParaRPr>
          </a:p>
        </p:txBody>
      </p:sp>
      <p:sp>
        <p:nvSpPr>
          <p:cNvPr id="341" name="Google Shape;341;p34"/>
          <p:cNvSpPr txBox="1">
            <a:spLocks noGrp="1"/>
          </p:cNvSpPr>
          <p:nvPr>
            <p:ph type="body" idx="1"/>
          </p:nvPr>
        </p:nvSpPr>
        <p:spPr>
          <a:xfrm>
            <a:off x="1076325" y="1685875"/>
            <a:ext cx="6525300" cy="679500"/>
          </a:xfrm>
          <a:prstGeom prst="rect">
            <a:avLst/>
          </a:prstGeom>
          <a:solidFill>
            <a:schemeClr val="lt1"/>
          </a:solid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175000"/>
              </a:lnSpc>
              <a:spcBef>
                <a:spcPts val="0"/>
              </a:spcBef>
              <a:spcAft>
                <a:spcPts val="0"/>
              </a:spcAft>
              <a:buNone/>
            </a:pPr>
            <a:r>
              <a:rPr lang="en" sz="2800" b="1">
                <a:solidFill>
                  <a:srgbClr val="000000"/>
                </a:solidFill>
                <a:highlight>
                  <a:srgbClr val="FFFFFF"/>
                </a:highlight>
                <a:latin typeface="Calibri"/>
                <a:ea typeface="Calibri"/>
                <a:cs typeface="Calibri"/>
                <a:sym typeface="Calibri"/>
              </a:rPr>
              <a:t>n(A U B) = n(A) + n(B)</a:t>
            </a:r>
            <a:endParaRPr sz="2600" b="1">
              <a:solidFill>
                <a:srgbClr val="000000"/>
              </a:solidFill>
              <a:latin typeface="Calibri"/>
              <a:ea typeface="Calibri"/>
              <a:cs typeface="Calibri"/>
              <a:sym typeface="Calibri"/>
            </a:endParaRPr>
          </a:p>
        </p:txBody>
      </p:sp>
      <p:sp>
        <p:nvSpPr>
          <p:cNvPr id="342" name="Google Shape;342;p34"/>
          <p:cNvSpPr txBox="1">
            <a:spLocks noGrp="1"/>
          </p:cNvSpPr>
          <p:nvPr>
            <p:ph type="body" idx="1"/>
          </p:nvPr>
        </p:nvSpPr>
        <p:spPr>
          <a:xfrm>
            <a:off x="1076325" y="4276675"/>
            <a:ext cx="6525300" cy="679500"/>
          </a:xfrm>
          <a:prstGeom prst="rect">
            <a:avLst/>
          </a:prstGeom>
          <a:solidFill>
            <a:schemeClr val="lt1"/>
          </a:solid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175000"/>
              </a:lnSpc>
              <a:spcBef>
                <a:spcPts val="0"/>
              </a:spcBef>
              <a:spcAft>
                <a:spcPts val="0"/>
              </a:spcAft>
              <a:buNone/>
            </a:pPr>
            <a:r>
              <a:rPr lang="en" sz="2800" b="1">
                <a:solidFill>
                  <a:srgbClr val="000000"/>
                </a:solidFill>
                <a:highlight>
                  <a:srgbClr val="FFFFFF"/>
                </a:highlight>
                <a:latin typeface="Calibri"/>
                <a:ea typeface="Calibri"/>
                <a:cs typeface="Calibri"/>
                <a:sym typeface="Calibri"/>
              </a:rPr>
              <a:t>n(A - B) = n(A)</a:t>
            </a:r>
            <a:endParaRPr sz="2600" b="1">
              <a:solidFill>
                <a:srgbClr val="000000"/>
              </a:solidFill>
              <a:latin typeface="Calibri"/>
              <a:ea typeface="Calibri"/>
              <a:cs typeface="Calibri"/>
              <a:sym typeface="Calibri"/>
            </a:endParaRPr>
          </a:p>
        </p:txBody>
      </p:sp>
      <p:sp>
        <p:nvSpPr>
          <p:cNvPr id="343" name="Google Shape;343;p34"/>
          <p:cNvSpPr txBox="1">
            <a:spLocks noGrp="1"/>
          </p:cNvSpPr>
          <p:nvPr>
            <p:ph type="body" idx="1"/>
          </p:nvPr>
        </p:nvSpPr>
        <p:spPr>
          <a:xfrm>
            <a:off x="159300" y="1152475"/>
            <a:ext cx="1101000" cy="476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200"/>
              </a:spcAft>
              <a:buNone/>
            </a:pPr>
            <a:r>
              <a:rPr lang="en" b="1">
                <a:latin typeface="Calibri"/>
                <a:ea typeface="Calibri"/>
                <a:cs typeface="Calibri"/>
                <a:sym typeface="Calibri"/>
              </a:rPr>
              <a:t>Union</a:t>
            </a:r>
            <a:endParaRPr b="1">
              <a:latin typeface="Calibri"/>
              <a:ea typeface="Calibri"/>
              <a:cs typeface="Calibri"/>
              <a:sym typeface="Calibri"/>
            </a:endParaRPr>
          </a:p>
        </p:txBody>
      </p:sp>
      <p:sp>
        <p:nvSpPr>
          <p:cNvPr id="344" name="Google Shape;344;p34"/>
          <p:cNvSpPr txBox="1">
            <a:spLocks noGrp="1"/>
          </p:cNvSpPr>
          <p:nvPr>
            <p:ph type="body" idx="1"/>
          </p:nvPr>
        </p:nvSpPr>
        <p:spPr>
          <a:xfrm>
            <a:off x="159300" y="3743275"/>
            <a:ext cx="2974500" cy="476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200"/>
              </a:spcAft>
              <a:buNone/>
            </a:pPr>
            <a:r>
              <a:rPr lang="en" b="1">
                <a:latin typeface="Calibri"/>
                <a:ea typeface="Calibri"/>
                <a:cs typeface="Calibri"/>
                <a:sym typeface="Calibri"/>
              </a:rPr>
              <a:t>Difference</a:t>
            </a:r>
            <a:endParaRPr b="1">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5"/>
          <p:cNvSpPr txBox="1">
            <a:spLocks noGrp="1"/>
          </p:cNvSpPr>
          <p:nvPr>
            <p:ph type="title"/>
          </p:nvPr>
        </p:nvSpPr>
        <p:spPr>
          <a:xfrm>
            <a:off x="69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Mutually Exclusive and Disjoint Events</a:t>
            </a:r>
            <a:endParaRPr sz="2800">
              <a:latin typeface="Calibri"/>
              <a:ea typeface="Calibri"/>
              <a:cs typeface="Calibri"/>
              <a:sym typeface="Calibri"/>
            </a:endParaRPr>
          </a:p>
        </p:txBody>
      </p:sp>
      <p:sp>
        <p:nvSpPr>
          <p:cNvPr id="350" name="Google Shape;350;p35"/>
          <p:cNvSpPr/>
          <p:nvPr/>
        </p:nvSpPr>
        <p:spPr>
          <a:xfrm>
            <a:off x="246650" y="710025"/>
            <a:ext cx="5097900" cy="4304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body" idx="1"/>
          </p:nvPr>
        </p:nvSpPr>
        <p:spPr>
          <a:xfrm>
            <a:off x="311700" y="847675"/>
            <a:ext cx="4925400" cy="399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Mutually Exclusive Events</a:t>
            </a:r>
            <a:endParaRPr sz="1700">
              <a:latin typeface="Calibri"/>
              <a:ea typeface="Calibri"/>
              <a:cs typeface="Calibri"/>
              <a:sym typeface="Calibri"/>
            </a:endParaRPr>
          </a:p>
          <a:p>
            <a:pPr marL="457200" lvl="0" indent="-336550" algn="l" rtl="0">
              <a:spcBef>
                <a:spcPts val="1200"/>
              </a:spcBef>
              <a:spcAft>
                <a:spcPts val="0"/>
              </a:spcAft>
              <a:buSzPts val="1700"/>
              <a:buFont typeface="Calibri"/>
              <a:buChar char="●"/>
            </a:pPr>
            <a:r>
              <a:rPr lang="en" sz="1700">
                <a:latin typeface="Calibri"/>
                <a:ea typeface="Calibri"/>
                <a:cs typeface="Calibri"/>
                <a:sym typeface="Calibri"/>
              </a:rPr>
              <a:t>Mutually exclusive events are the </a:t>
            </a:r>
            <a:r>
              <a:rPr lang="en" sz="1700" b="1">
                <a:latin typeface="Calibri"/>
                <a:ea typeface="Calibri"/>
                <a:cs typeface="Calibri"/>
                <a:sym typeface="Calibri"/>
              </a:rPr>
              <a:t>events that cannot occur or happen at the same time.</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a:latin typeface="Calibri"/>
                <a:ea typeface="Calibri"/>
                <a:cs typeface="Calibri"/>
                <a:sym typeface="Calibri"/>
              </a:rPr>
              <a:t>Thus, the probability of the events happening at the same time is zero. </a:t>
            </a:r>
            <a:endParaRPr sz="1700">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a:latin typeface="Calibri"/>
                <a:ea typeface="Calibri"/>
                <a:cs typeface="Calibri"/>
                <a:sym typeface="Calibri"/>
              </a:rPr>
              <a:t>They are also called </a:t>
            </a:r>
            <a:r>
              <a:rPr lang="en" sz="1700" b="1">
                <a:latin typeface="Calibri"/>
                <a:ea typeface="Calibri"/>
                <a:cs typeface="Calibri"/>
                <a:sym typeface="Calibri"/>
              </a:rPr>
              <a:t>Disjoint Events.</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a:latin typeface="Calibri"/>
                <a:ea typeface="Calibri"/>
                <a:cs typeface="Calibri"/>
                <a:sym typeface="Calibri"/>
              </a:rPr>
              <a:t>The sum of the probability of Mutually Exclusive events can never be greater than 1. It can be less than 1 (in case the 2 events are not exhaustive) or equal to 1 (if the events are exhaustive).</a:t>
            </a:r>
            <a:endParaRPr sz="1700">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a:latin typeface="Calibri"/>
                <a:ea typeface="Calibri"/>
                <a:cs typeface="Calibri"/>
                <a:sym typeface="Calibri"/>
              </a:rPr>
              <a:t>In this case, the sum of their probability is exactly 1.</a:t>
            </a:r>
            <a:endParaRPr sz="1700">
              <a:latin typeface="Calibri"/>
              <a:ea typeface="Calibri"/>
              <a:cs typeface="Calibri"/>
              <a:sym typeface="Calibri"/>
            </a:endParaRPr>
          </a:p>
          <a:p>
            <a:pPr marL="457200" lvl="0" indent="0" algn="l" rtl="0">
              <a:spcBef>
                <a:spcPts val="1200"/>
              </a:spcBef>
              <a:spcAft>
                <a:spcPts val="1200"/>
              </a:spcAft>
              <a:buNone/>
            </a:pPr>
            <a:endParaRPr sz="1700" b="1">
              <a:latin typeface="Calibri"/>
              <a:ea typeface="Calibri"/>
              <a:cs typeface="Calibri"/>
              <a:sym typeface="Calibri"/>
            </a:endParaRPr>
          </a:p>
        </p:txBody>
      </p:sp>
      <p:sp>
        <p:nvSpPr>
          <p:cNvPr id="352" name="Google Shape;352;p35"/>
          <p:cNvSpPr txBox="1">
            <a:spLocks noGrp="1"/>
          </p:cNvSpPr>
          <p:nvPr>
            <p:ph type="body" idx="1"/>
          </p:nvPr>
        </p:nvSpPr>
        <p:spPr>
          <a:xfrm>
            <a:off x="5471800" y="4072275"/>
            <a:ext cx="3435000" cy="941700"/>
          </a:xfrm>
          <a:prstGeom prst="rect">
            <a:avLst/>
          </a:prstGeom>
          <a:solidFill>
            <a:srgbClr val="F1EDFF"/>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P (A U B) = P(A) + P(B)</a:t>
            </a:r>
            <a:endParaRPr b="1">
              <a:latin typeface="Calibri"/>
              <a:ea typeface="Calibri"/>
              <a:cs typeface="Calibri"/>
              <a:sym typeface="Calibri"/>
            </a:endParaRPr>
          </a:p>
          <a:p>
            <a:pPr marL="0" lvl="0" indent="0" algn="ctr" rtl="0">
              <a:spcBef>
                <a:spcPts val="1200"/>
              </a:spcBef>
              <a:spcAft>
                <a:spcPts val="1200"/>
              </a:spcAft>
              <a:buNone/>
            </a:pPr>
            <a:r>
              <a:rPr lang="en" b="1">
                <a:latin typeface="Calibri"/>
                <a:ea typeface="Calibri"/>
                <a:cs typeface="Calibri"/>
                <a:sym typeface="Calibri"/>
              </a:rPr>
              <a:t>P (A ∩ B) = 0</a:t>
            </a:r>
            <a:endParaRPr b="1">
              <a:latin typeface="Calibri"/>
              <a:ea typeface="Calibri"/>
              <a:cs typeface="Calibri"/>
              <a:sym typeface="Calibri"/>
            </a:endParaRPr>
          </a:p>
        </p:txBody>
      </p:sp>
      <p:sp>
        <p:nvSpPr>
          <p:cNvPr id="353" name="Google Shape;353;p35"/>
          <p:cNvSpPr txBox="1">
            <a:spLocks noGrp="1"/>
          </p:cNvSpPr>
          <p:nvPr>
            <p:ph type="body" idx="1"/>
          </p:nvPr>
        </p:nvSpPr>
        <p:spPr>
          <a:xfrm>
            <a:off x="5420500" y="2981275"/>
            <a:ext cx="3517500" cy="101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a:latin typeface="Calibri"/>
                <a:ea typeface="Calibri"/>
                <a:cs typeface="Calibri"/>
                <a:sym typeface="Calibri"/>
              </a:rPr>
              <a:t>The formula for the probability of an event A occurring or the probability of event B occurring is given as P(A) + P(B). Thus -</a:t>
            </a:r>
            <a:endParaRPr sz="1500">
              <a:latin typeface="Calibri"/>
              <a:ea typeface="Calibri"/>
              <a:cs typeface="Calibri"/>
              <a:sym typeface="Calibri"/>
            </a:endParaRPr>
          </a:p>
        </p:txBody>
      </p:sp>
      <p:pic>
        <p:nvPicPr>
          <p:cNvPr id="354" name="Google Shape;354;p35"/>
          <p:cNvPicPr preferRelativeResize="0"/>
          <p:nvPr/>
        </p:nvPicPr>
        <p:blipFill rotWithShape="1">
          <a:blip r:embed="rId3">
            <a:alphaModFix/>
          </a:blip>
          <a:srcRect t="7535"/>
          <a:stretch/>
        </p:blipFill>
        <p:spPr>
          <a:xfrm>
            <a:off x="5689900" y="740675"/>
            <a:ext cx="3044350" cy="19431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6"/>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Example of Mutually Exclusive Events</a:t>
            </a:r>
            <a:endParaRPr sz="2800">
              <a:latin typeface="Calibri"/>
              <a:ea typeface="Calibri"/>
              <a:cs typeface="Calibri"/>
              <a:sym typeface="Calibri"/>
            </a:endParaRPr>
          </a:p>
        </p:txBody>
      </p:sp>
      <p:sp>
        <p:nvSpPr>
          <p:cNvPr id="360" name="Google Shape;360;p36"/>
          <p:cNvSpPr/>
          <p:nvPr/>
        </p:nvSpPr>
        <p:spPr>
          <a:xfrm>
            <a:off x="2918775" y="3610175"/>
            <a:ext cx="5772600" cy="13647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22850" y="2066875"/>
            <a:ext cx="6096000" cy="1235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txBox="1">
            <a:spLocks noGrp="1"/>
          </p:cNvSpPr>
          <p:nvPr>
            <p:ph type="body" idx="1"/>
          </p:nvPr>
        </p:nvSpPr>
        <p:spPr>
          <a:xfrm>
            <a:off x="315100" y="2143075"/>
            <a:ext cx="6096000" cy="118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a:latin typeface="Calibri"/>
                <a:ea typeface="Calibri"/>
                <a:cs typeface="Calibri"/>
                <a:sym typeface="Calibri"/>
              </a:rPr>
              <a:t>In a six-sided die, the events '1', '2', '3', '4', '5' and '6' are mutually exclusive events. We cannot get any of these events together at the same time when we threw one die.</a:t>
            </a:r>
            <a:endParaRPr sz="1700">
              <a:latin typeface="Calibri"/>
              <a:ea typeface="Calibri"/>
              <a:cs typeface="Calibri"/>
              <a:sym typeface="Calibri"/>
            </a:endParaRPr>
          </a:p>
        </p:txBody>
      </p:sp>
      <p:pic>
        <p:nvPicPr>
          <p:cNvPr id="363" name="Google Shape;363;p36"/>
          <p:cNvPicPr preferRelativeResize="0"/>
          <p:nvPr/>
        </p:nvPicPr>
        <p:blipFill rotWithShape="1">
          <a:blip r:embed="rId3">
            <a:alphaModFix/>
          </a:blip>
          <a:srcRect t="5285"/>
          <a:stretch/>
        </p:blipFill>
        <p:spPr>
          <a:xfrm>
            <a:off x="391300" y="3501595"/>
            <a:ext cx="2314575" cy="1642080"/>
          </a:xfrm>
          <a:prstGeom prst="rect">
            <a:avLst/>
          </a:prstGeom>
          <a:noFill/>
          <a:ln>
            <a:noFill/>
          </a:ln>
        </p:spPr>
      </p:pic>
      <p:sp>
        <p:nvSpPr>
          <p:cNvPr id="364" name="Google Shape;364;p36"/>
          <p:cNvSpPr txBox="1">
            <a:spLocks noGrp="1"/>
          </p:cNvSpPr>
          <p:nvPr>
            <p:ph type="body" idx="1"/>
          </p:nvPr>
        </p:nvSpPr>
        <p:spPr>
          <a:xfrm>
            <a:off x="2982100" y="3743275"/>
            <a:ext cx="5590800" cy="118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a:latin typeface="Calibri"/>
                <a:ea typeface="Calibri"/>
                <a:cs typeface="Calibri"/>
                <a:sym typeface="Calibri"/>
              </a:rPr>
              <a:t>In a deck of 52 cards, drawing a Red card and Jack are NOT Mutually Exclusive Events - because we can draw 2 cards which can be RED and JACK.</a:t>
            </a:r>
            <a:endParaRPr sz="1700">
              <a:latin typeface="Calibri"/>
              <a:ea typeface="Calibri"/>
              <a:cs typeface="Calibri"/>
              <a:sym typeface="Calibri"/>
            </a:endParaRPr>
          </a:p>
        </p:txBody>
      </p:sp>
      <p:pic>
        <p:nvPicPr>
          <p:cNvPr id="365" name="Google Shape;365;p36"/>
          <p:cNvPicPr preferRelativeResize="0"/>
          <p:nvPr/>
        </p:nvPicPr>
        <p:blipFill>
          <a:blip r:embed="rId4">
            <a:alphaModFix/>
          </a:blip>
          <a:stretch>
            <a:fillRect/>
          </a:stretch>
        </p:blipFill>
        <p:spPr>
          <a:xfrm>
            <a:off x="7278975" y="2076275"/>
            <a:ext cx="1183800" cy="1183800"/>
          </a:xfrm>
          <a:prstGeom prst="rect">
            <a:avLst/>
          </a:prstGeom>
          <a:noFill/>
          <a:ln>
            <a:noFill/>
          </a:ln>
        </p:spPr>
      </p:pic>
      <p:sp>
        <p:nvSpPr>
          <p:cNvPr id="366" name="Google Shape;366;p36"/>
          <p:cNvSpPr/>
          <p:nvPr/>
        </p:nvSpPr>
        <p:spPr>
          <a:xfrm>
            <a:off x="2932250" y="619075"/>
            <a:ext cx="5772600" cy="1235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txBox="1">
            <a:spLocks noGrp="1"/>
          </p:cNvSpPr>
          <p:nvPr>
            <p:ph type="body" idx="1"/>
          </p:nvPr>
        </p:nvSpPr>
        <p:spPr>
          <a:xfrm>
            <a:off x="2982100" y="542875"/>
            <a:ext cx="5772600" cy="118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a:solidFill>
                  <a:srgbClr val="434343"/>
                </a:solidFill>
                <a:latin typeface="Calibri"/>
                <a:ea typeface="Calibri"/>
                <a:cs typeface="Calibri"/>
                <a:sym typeface="Calibri"/>
              </a:rPr>
              <a:t>Tossing a coin has 2 outcomes - Heads and Tails. They both cannot occur together thus the event of 'Head' outcome and event of 'Tail' outcome are Mutually Exclusive. Hence the probability of H and T occurring together is 0.</a:t>
            </a:r>
            <a:endParaRPr sz="1700">
              <a:solidFill>
                <a:srgbClr val="434343"/>
              </a:solidFill>
              <a:latin typeface="Calibri"/>
              <a:ea typeface="Calibri"/>
              <a:cs typeface="Calibri"/>
              <a:sym typeface="Calibri"/>
            </a:endParaRPr>
          </a:p>
        </p:txBody>
      </p:sp>
      <p:pic>
        <p:nvPicPr>
          <p:cNvPr id="368" name="Google Shape;368;p36"/>
          <p:cNvPicPr preferRelativeResize="0"/>
          <p:nvPr/>
        </p:nvPicPr>
        <p:blipFill>
          <a:blip r:embed="rId5">
            <a:alphaModFix/>
          </a:blip>
          <a:stretch>
            <a:fillRect/>
          </a:stretch>
        </p:blipFill>
        <p:spPr>
          <a:xfrm>
            <a:off x="1077100" y="764400"/>
            <a:ext cx="966525" cy="1045550"/>
          </a:xfrm>
          <a:prstGeom prst="rect">
            <a:avLst/>
          </a:prstGeom>
          <a:noFill/>
          <a:ln>
            <a:noFill/>
          </a:ln>
        </p:spPr>
      </p:pic>
      <p:sp>
        <p:nvSpPr>
          <p:cNvPr id="369" name="Google Shape;369;p36"/>
          <p:cNvSpPr/>
          <p:nvPr/>
        </p:nvSpPr>
        <p:spPr>
          <a:xfrm>
            <a:off x="32275" y="1062600"/>
            <a:ext cx="1044900" cy="32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Mutually Exclusive and Exhaustive</a:t>
            </a:r>
            <a:endParaRPr sz="2800">
              <a:latin typeface="Calibri"/>
              <a:ea typeface="Calibri"/>
              <a:cs typeface="Calibri"/>
              <a:sym typeface="Calibri"/>
            </a:endParaRPr>
          </a:p>
        </p:txBody>
      </p:sp>
      <p:sp>
        <p:nvSpPr>
          <p:cNvPr id="375" name="Google Shape;375;p37"/>
          <p:cNvSpPr/>
          <p:nvPr/>
        </p:nvSpPr>
        <p:spPr>
          <a:xfrm>
            <a:off x="322850" y="786225"/>
            <a:ext cx="4022700" cy="22110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4666250" y="786225"/>
            <a:ext cx="4022700" cy="22110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txBox="1">
            <a:spLocks noGrp="1"/>
          </p:cNvSpPr>
          <p:nvPr>
            <p:ph type="body" idx="1"/>
          </p:nvPr>
        </p:nvSpPr>
        <p:spPr>
          <a:xfrm>
            <a:off x="387900" y="847675"/>
            <a:ext cx="3820500" cy="42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Calibri"/>
                <a:ea typeface="Calibri"/>
                <a:cs typeface="Calibri"/>
                <a:sym typeface="Calibri"/>
              </a:rPr>
              <a:t>Mutually Exclusive AND Exhaustive</a:t>
            </a:r>
            <a:endParaRPr sz="1700">
              <a:latin typeface="Calibri"/>
              <a:ea typeface="Calibri"/>
              <a:cs typeface="Calibri"/>
              <a:sym typeface="Calibri"/>
            </a:endParaRPr>
          </a:p>
          <a:p>
            <a:pPr marL="457200" lvl="0" indent="0" algn="ctr" rtl="0">
              <a:spcBef>
                <a:spcPts val="1200"/>
              </a:spcBef>
              <a:spcAft>
                <a:spcPts val="1200"/>
              </a:spcAft>
              <a:buNone/>
            </a:pPr>
            <a:endParaRPr sz="1700" b="1">
              <a:latin typeface="Calibri"/>
              <a:ea typeface="Calibri"/>
              <a:cs typeface="Calibri"/>
              <a:sym typeface="Calibri"/>
            </a:endParaRPr>
          </a:p>
        </p:txBody>
      </p:sp>
      <p:sp>
        <p:nvSpPr>
          <p:cNvPr id="378" name="Google Shape;378;p37"/>
          <p:cNvSpPr txBox="1">
            <a:spLocks noGrp="1"/>
          </p:cNvSpPr>
          <p:nvPr>
            <p:ph type="body" idx="1"/>
          </p:nvPr>
        </p:nvSpPr>
        <p:spPr>
          <a:xfrm>
            <a:off x="464100" y="1609675"/>
            <a:ext cx="3820500" cy="11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Calibri"/>
                <a:ea typeface="Calibri"/>
                <a:cs typeface="Calibri"/>
                <a:sym typeface="Calibri"/>
              </a:rPr>
              <a:t>The two events are said to be Mutually Exclusive and Exhaustive when the sum of their probabilities = 1.</a:t>
            </a:r>
            <a:endParaRPr sz="1700">
              <a:latin typeface="Calibri"/>
              <a:ea typeface="Calibri"/>
              <a:cs typeface="Calibri"/>
              <a:sym typeface="Calibri"/>
            </a:endParaRPr>
          </a:p>
          <a:p>
            <a:pPr marL="457200" lvl="0" indent="0" algn="l" rtl="0">
              <a:spcBef>
                <a:spcPts val="1200"/>
              </a:spcBef>
              <a:spcAft>
                <a:spcPts val="1200"/>
              </a:spcAft>
              <a:buNone/>
            </a:pPr>
            <a:endParaRPr sz="1700">
              <a:latin typeface="Calibri"/>
              <a:ea typeface="Calibri"/>
              <a:cs typeface="Calibri"/>
              <a:sym typeface="Calibri"/>
            </a:endParaRPr>
          </a:p>
        </p:txBody>
      </p:sp>
      <p:sp>
        <p:nvSpPr>
          <p:cNvPr id="379" name="Google Shape;379;p37"/>
          <p:cNvSpPr txBox="1">
            <a:spLocks noGrp="1"/>
          </p:cNvSpPr>
          <p:nvPr>
            <p:ph type="body" idx="1"/>
          </p:nvPr>
        </p:nvSpPr>
        <p:spPr>
          <a:xfrm>
            <a:off x="4731300" y="847675"/>
            <a:ext cx="3820500" cy="42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Calibri"/>
                <a:ea typeface="Calibri"/>
                <a:cs typeface="Calibri"/>
                <a:sym typeface="Calibri"/>
              </a:rPr>
              <a:t>Mutually Exclusive AND NOT Exhaustive</a:t>
            </a:r>
            <a:endParaRPr sz="1700">
              <a:latin typeface="Calibri"/>
              <a:ea typeface="Calibri"/>
              <a:cs typeface="Calibri"/>
              <a:sym typeface="Calibri"/>
            </a:endParaRPr>
          </a:p>
          <a:p>
            <a:pPr marL="457200" lvl="0" indent="0" algn="ctr" rtl="0">
              <a:spcBef>
                <a:spcPts val="1200"/>
              </a:spcBef>
              <a:spcAft>
                <a:spcPts val="1200"/>
              </a:spcAft>
              <a:buNone/>
            </a:pPr>
            <a:endParaRPr sz="1700" b="1">
              <a:latin typeface="Calibri"/>
              <a:ea typeface="Calibri"/>
              <a:cs typeface="Calibri"/>
              <a:sym typeface="Calibri"/>
            </a:endParaRPr>
          </a:p>
        </p:txBody>
      </p:sp>
      <p:sp>
        <p:nvSpPr>
          <p:cNvPr id="380" name="Google Shape;380;p37"/>
          <p:cNvSpPr txBox="1">
            <a:spLocks noGrp="1"/>
          </p:cNvSpPr>
          <p:nvPr>
            <p:ph type="body" idx="1"/>
          </p:nvPr>
        </p:nvSpPr>
        <p:spPr>
          <a:xfrm>
            <a:off x="387900" y="3133675"/>
            <a:ext cx="4022700" cy="11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latin typeface="Calibri"/>
                <a:ea typeface="Calibri"/>
                <a:cs typeface="Calibri"/>
                <a:sym typeface="Calibri"/>
              </a:rPr>
              <a:t>Eg - The event of Head or Tail when you toss a coin are Mutually Exclusive and Exhaustive. Thus -</a:t>
            </a:r>
            <a:endParaRPr sz="1700" dirty="0">
              <a:latin typeface="Calibri"/>
              <a:ea typeface="Calibri"/>
              <a:cs typeface="Calibri"/>
              <a:sym typeface="Calibri"/>
            </a:endParaRPr>
          </a:p>
          <a:p>
            <a:pPr marL="457200" lvl="0" indent="0" algn="l" rtl="0">
              <a:spcBef>
                <a:spcPts val="1200"/>
              </a:spcBef>
              <a:spcAft>
                <a:spcPts val="1200"/>
              </a:spcAft>
              <a:buNone/>
            </a:pPr>
            <a:endParaRPr sz="1700" dirty="0">
              <a:latin typeface="Calibri"/>
              <a:ea typeface="Calibri"/>
              <a:cs typeface="Calibri"/>
              <a:sym typeface="Calibri"/>
            </a:endParaRPr>
          </a:p>
        </p:txBody>
      </p:sp>
      <p:sp>
        <p:nvSpPr>
          <p:cNvPr id="381" name="Google Shape;381;p37"/>
          <p:cNvSpPr txBox="1">
            <a:spLocks noGrp="1"/>
          </p:cNvSpPr>
          <p:nvPr>
            <p:ph type="body" idx="1"/>
          </p:nvPr>
        </p:nvSpPr>
        <p:spPr>
          <a:xfrm>
            <a:off x="4655100" y="1609675"/>
            <a:ext cx="3972900" cy="1127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dirty="0">
                <a:latin typeface="Calibri"/>
                <a:ea typeface="Calibri"/>
                <a:cs typeface="Calibri"/>
                <a:sym typeface="Calibri"/>
              </a:rPr>
              <a:t>The two events are said to be Mutually Exclusive and not Exhaustive when the sum of their probabilities &lt; `1.</a:t>
            </a:r>
            <a:endParaRPr sz="1700" dirty="0">
              <a:latin typeface="Calibri"/>
              <a:ea typeface="Calibri"/>
              <a:cs typeface="Calibri"/>
              <a:sym typeface="Calibri"/>
            </a:endParaRPr>
          </a:p>
        </p:txBody>
      </p:sp>
      <p:sp>
        <p:nvSpPr>
          <p:cNvPr id="382" name="Google Shape;382;p37"/>
          <p:cNvSpPr txBox="1">
            <a:spLocks noGrp="1"/>
          </p:cNvSpPr>
          <p:nvPr>
            <p:ph type="body" idx="1"/>
          </p:nvPr>
        </p:nvSpPr>
        <p:spPr>
          <a:xfrm>
            <a:off x="387900" y="4429075"/>
            <a:ext cx="3820500" cy="49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1" dirty="0">
                <a:latin typeface="Calibri"/>
                <a:ea typeface="Calibri"/>
                <a:cs typeface="Calibri"/>
                <a:sym typeface="Calibri"/>
              </a:rPr>
              <a:t>P (H) + P (T) = 0.5 + 0.5  = 1</a:t>
            </a:r>
            <a:endParaRPr sz="1700" b="1" dirty="0">
              <a:latin typeface="Calibri"/>
              <a:ea typeface="Calibri"/>
              <a:cs typeface="Calibri"/>
              <a:sym typeface="Calibri"/>
            </a:endParaRPr>
          </a:p>
          <a:p>
            <a:pPr marL="457200" lvl="0" indent="0" algn="ctr" rtl="0">
              <a:spcBef>
                <a:spcPts val="1200"/>
              </a:spcBef>
              <a:spcAft>
                <a:spcPts val="1200"/>
              </a:spcAft>
              <a:buNone/>
            </a:pPr>
            <a:endParaRPr sz="1700" b="1" dirty="0">
              <a:latin typeface="Calibri"/>
              <a:ea typeface="Calibri"/>
              <a:cs typeface="Calibri"/>
              <a:sym typeface="Calibri"/>
            </a:endParaRPr>
          </a:p>
        </p:txBody>
      </p:sp>
      <p:sp>
        <p:nvSpPr>
          <p:cNvPr id="383" name="Google Shape;383;p37"/>
          <p:cNvSpPr txBox="1">
            <a:spLocks noGrp="1"/>
          </p:cNvSpPr>
          <p:nvPr>
            <p:ph type="body" idx="1"/>
          </p:nvPr>
        </p:nvSpPr>
        <p:spPr>
          <a:xfrm>
            <a:off x="4731300" y="3133675"/>
            <a:ext cx="3972900" cy="11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latin typeface="Calibri"/>
                <a:ea typeface="Calibri"/>
                <a:cs typeface="Calibri"/>
                <a:sym typeface="Calibri"/>
              </a:rPr>
              <a:t>Eg - In a six-sided die, the events '2', and '6' are M.E. events but NOT EXHAUSTIVE as there are other outcome also that can come up.</a:t>
            </a:r>
            <a:endParaRPr sz="1700" dirty="0">
              <a:latin typeface="Calibri"/>
              <a:ea typeface="Calibri"/>
              <a:cs typeface="Calibri"/>
              <a:sym typeface="Calibri"/>
            </a:endParaRPr>
          </a:p>
          <a:p>
            <a:pPr marL="457200" lvl="0" indent="0" algn="l" rtl="0">
              <a:spcBef>
                <a:spcPts val="1200"/>
              </a:spcBef>
              <a:spcAft>
                <a:spcPts val="1200"/>
              </a:spcAft>
              <a:buNone/>
            </a:pPr>
            <a:endParaRPr sz="1700" dirty="0">
              <a:latin typeface="Calibri"/>
              <a:ea typeface="Calibri"/>
              <a:cs typeface="Calibri"/>
              <a:sym typeface="Calibri"/>
            </a:endParaRPr>
          </a:p>
        </p:txBody>
      </p:sp>
      <p:sp>
        <p:nvSpPr>
          <p:cNvPr id="384" name="Google Shape;384;p37"/>
          <p:cNvSpPr txBox="1">
            <a:spLocks noGrp="1"/>
          </p:cNvSpPr>
          <p:nvPr>
            <p:ph type="body" idx="1"/>
          </p:nvPr>
        </p:nvSpPr>
        <p:spPr>
          <a:xfrm>
            <a:off x="4731300" y="4352875"/>
            <a:ext cx="3820500" cy="49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Calibri"/>
                <a:ea typeface="Calibri"/>
                <a:cs typeface="Calibri"/>
                <a:sym typeface="Calibri"/>
              </a:rPr>
              <a:t>P (2 and 6) = 0.33  &lt; 1</a:t>
            </a:r>
            <a:endParaRPr sz="1700" b="1">
              <a:latin typeface="Calibri"/>
              <a:ea typeface="Calibri"/>
              <a:cs typeface="Calibri"/>
              <a:sym typeface="Calibri"/>
            </a:endParaRPr>
          </a:p>
          <a:p>
            <a:pPr marL="457200" lvl="0" indent="0" algn="ctr" rtl="0">
              <a:spcBef>
                <a:spcPts val="1200"/>
              </a:spcBef>
              <a:spcAft>
                <a:spcPts val="1200"/>
              </a:spcAft>
              <a:buNone/>
            </a:pPr>
            <a:endParaRPr sz="1700" b="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8"/>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Bayes Theorem</a:t>
            </a:r>
            <a:endParaRPr sz="2800">
              <a:latin typeface="Calibri"/>
              <a:ea typeface="Calibri"/>
              <a:cs typeface="Calibri"/>
              <a:sym typeface="Calibri"/>
            </a:endParaRPr>
          </a:p>
        </p:txBody>
      </p:sp>
      <p:sp>
        <p:nvSpPr>
          <p:cNvPr id="390" name="Google Shape;390;p38"/>
          <p:cNvSpPr/>
          <p:nvPr/>
        </p:nvSpPr>
        <p:spPr>
          <a:xfrm>
            <a:off x="322850" y="710025"/>
            <a:ext cx="4315500" cy="41763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txBox="1">
            <a:spLocks noGrp="1"/>
          </p:cNvSpPr>
          <p:nvPr>
            <p:ph type="body" idx="1"/>
          </p:nvPr>
        </p:nvSpPr>
        <p:spPr>
          <a:xfrm>
            <a:off x="540300" y="771475"/>
            <a:ext cx="3820500" cy="42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700" b="1">
                <a:latin typeface="Calibri"/>
                <a:ea typeface="Calibri"/>
                <a:cs typeface="Calibri"/>
                <a:sym typeface="Calibri"/>
              </a:rPr>
              <a:t>Bayes Theorem</a:t>
            </a:r>
            <a:endParaRPr sz="1700" b="1">
              <a:latin typeface="Calibri"/>
              <a:ea typeface="Calibri"/>
              <a:cs typeface="Calibri"/>
              <a:sym typeface="Calibri"/>
            </a:endParaRPr>
          </a:p>
        </p:txBody>
      </p:sp>
      <p:sp>
        <p:nvSpPr>
          <p:cNvPr id="392" name="Google Shape;392;p38"/>
          <p:cNvSpPr txBox="1">
            <a:spLocks noGrp="1"/>
          </p:cNvSpPr>
          <p:nvPr>
            <p:ph type="body" idx="1"/>
          </p:nvPr>
        </p:nvSpPr>
        <p:spPr>
          <a:xfrm>
            <a:off x="387900" y="1304875"/>
            <a:ext cx="4250400" cy="3198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Calibri"/>
              <a:buChar char="●"/>
            </a:pPr>
            <a:r>
              <a:rPr lang="en" sz="1700">
                <a:latin typeface="Calibri"/>
                <a:ea typeface="Calibri"/>
                <a:cs typeface="Calibri"/>
                <a:sym typeface="Calibri"/>
              </a:rPr>
              <a:t>It was named after the 18th-century British mathematician Thomas Bayes</a:t>
            </a:r>
            <a:endParaRPr sz="1700">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a:latin typeface="Calibri"/>
                <a:ea typeface="Calibri"/>
                <a:cs typeface="Calibri"/>
                <a:sym typeface="Calibri"/>
              </a:rPr>
              <a:t>It is the Theorem that describes the  </a:t>
            </a:r>
            <a:r>
              <a:rPr lang="en" sz="1700" b="1">
                <a:latin typeface="Calibri"/>
                <a:ea typeface="Calibri"/>
                <a:cs typeface="Calibri"/>
                <a:sym typeface="Calibri"/>
              </a:rPr>
              <a:t>Conditional Probability.</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a:latin typeface="Calibri"/>
                <a:ea typeface="Calibri"/>
                <a:cs typeface="Calibri"/>
                <a:sym typeface="Calibri"/>
              </a:rPr>
              <a:t>Conditional probability means - </a:t>
            </a:r>
            <a:r>
              <a:rPr lang="en" sz="1700" b="1">
                <a:latin typeface="Calibri"/>
                <a:ea typeface="Calibri"/>
                <a:cs typeface="Calibri"/>
                <a:sym typeface="Calibri"/>
              </a:rPr>
              <a:t>probability of occurrence of an event related to any condition.</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a:latin typeface="Calibri"/>
                <a:ea typeface="Calibri"/>
                <a:cs typeface="Calibri"/>
                <a:sym typeface="Calibri"/>
              </a:rPr>
              <a:t>It is defined as the </a:t>
            </a:r>
            <a:r>
              <a:rPr lang="en" sz="1700" b="1">
                <a:latin typeface="Calibri"/>
                <a:ea typeface="Calibri"/>
                <a:cs typeface="Calibri"/>
                <a:sym typeface="Calibri"/>
              </a:rPr>
              <a:t>likelihood that an event will occur, based on the occurrence of a previous outcome.</a:t>
            </a:r>
            <a:endParaRPr sz="1700" b="1">
              <a:latin typeface="Calibri"/>
              <a:ea typeface="Calibri"/>
              <a:cs typeface="Calibri"/>
              <a:sym typeface="Calibri"/>
            </a:endParaRPr>
          </a:p>
        </p:txBody>
      </p:sp>
      <p:pic>
        <p:nvPicPr>
          <p:cNvPr id="393" name="Google Shape;393;p38"/>
          <p:cNvPicPr preferRelativeResize="0"/>
          <p:nvPr/>
        </p:nvPicPr>
        <p:blipFill>
          <a:blip r:embed="rId3">
            <a:alphaModFix/>
          </a:blip>
          <a:stretch>
            <a:fillRect/>
          </a:stretch>
        </p:blipFill>
        <p:spPr>
          <a:xfrm>
            <a:off x="5111375" y="917250"/>
            <a:ext cx="3237925" cy="1217575"/>
          </a:xfrm>
          <a:prstGeom prst="rect">
            <a:avLst/>
          </a:prstGeom>
          <a:noFill/>
          <a:ln>
            <a:noFill/>
          </a:ln>
          <a:effectLst>
            <a:outerShdw blurRad="57150" dist="19050" dir="5400000" algn="bl" rotWithShape="0">
              <a:srgbClr val="000000">
                <a:alpha val="50000"/>
              </a:srgbClr>
            </a:outerShdw>
          </a:effectLst>
        </p:spPr>
      </p:pic>
      <p:sp>
        <p:nvSpPr>
          <p:cNvPr id="394" name="Google Shape;394;p38"/>
          <p:cNvSpPr txBox="1">
            <a:spLocks noGrp="1"/>
          </p:cNvSpPr>
          <p:nvPr>
            <p:ph type="body" idx="1"/>
          </p:nvPr>
        </p:nvSpPr>
        <p:spPr>
          <a:xfrm>
            <a:off x="4791625" y="2491550"/>
            <a:ext cx="3964500" cy="23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i="1">
                <a:latin typeface="Calibri"/>
                <a:ea typeface="Calibri"/>
                <a:cs typeface="Calibri"/>
                <a:sym typeface="Calibri"/>
              </a:rPr>
              <a:t>Where -</a:t>
            </a:r>
            <a:endParaRPr sz="1700" i="1">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P(A)</a:t>
            </a:r>
            <a:r>
              <a:rPr lang="en" sz="1700">
                <a:latin typeface="Calibri"/>
                <a:ea typeface="Calibri"/>
                <a:cs typeface="Calibri"/>
                <a:sym typeface="Calibri"/>
              </a:rPr>
              <a:t> = probability of happening of Event A</a:t>
            </a:r>
            <a:endParaRPr sz="1700">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P(B)</a:t>
            </a:r>
            <a:r>
              <a:rPr lang="en" sz="1700">
                <a:latin typeface="Calibri"/>
                <a:ea typeface="Calibri"/>
                <a:cs typeface="Calibri"/>
                <a:sym typeface="Calibri"/>
              </a:rPr>
              <a:t> = probability of happening of Event B</a:t>
            </a:r>
            <a:endParaRPr sz="1700">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P(A|B)</a:t>
            </a:r>
            <a:r>
              <a:rPr lang="en" sz="1700">
                <a:latin typeface="Calibri"/>
                <a:ea typeface="Calibri"/>
                <a:cs typeface="Calibri"/>
                <a:sym typeface="Calibri"/>
              </a:rPr>
              <a:t> = probability of event A given B</a:t>
            </a:r>
            <a:endParaRPr sz="1700">
              <a:latin typeface="Calibri"/>
              <a:ea typeface="Calibri"/>
              <a:cs typeface="Calibri"/>
              <a:sym typeface="Calibri"/>
            </a:endParaRPr>
          </a:p>
          <a:p>
            <a:pPr marL="0" lvl="0" indent="0" algn="l" rtl="0">
              <a:spcBef>
                <a:spcPts val="1200"/>
              </a:spcBef>
              <a:spcAft>
                <a:spcPts val="1200"/>
              </a:spcAft>
              <a:buNone/>
            </a:pPr>
            <a:r>
              <a:rPr lang="en" sz="1700" b="1">
                <a:latin typeface="Calibri"/>
                <a:ea typeface="Calibri"/>
                <a:cs typeface="Calibri"/>
                <a:sym typeface="Calibri"/>
              </a:rPr>
              <a:t>P(B|A)</a:t>
            </a:r>
            <a:r>
              <a:rPr lang="en" sz="1700">
                <a:latin typeface="Calibri"/>
                <a:ea typeface="Calibri"/>
                <a:cs typeface="Calibri"/>
                <a:sym typeface="Calibri"/>
              </a:rPr>
              <a:t> = probability of event B given A</a:t>
            </a:r>
            <a:endParaRPr sz="17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9"/>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Example for Bayes Theorem</a:t>
            </a:r>
            <a:endParaRPr sz="2800">
              <a:latin typeface="Calibri"/>
              <a:ea typeface="Calibri"/>
              <a:cs typeface="Calibri"/>
              <a:sym typeface="Calibri"/>
            </a:endParaRPr>
          </a:p>
        </p:txBody>
      </p:sp>
      <p:sp>
        <p:nvSpPr>
          <p:cNvPr id="400" name="Google Shape;400;p39"/>
          <p:cNvSpPr/>
          <p:nvPr/>
        </p:nvSpPr>
        <p:spPr>
          <a:xfrm>
            <a:off x="322850" y="710025"/>
            <a:ext cx="8433300" cy="41763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txBox="1">
            <a:spLocks noGrp="1"/>
          </p:cNvSpPr>
          <p:nvPr>
            <p:ph type="body" idx="1"/>
          </p:nvPr>
        </p:nvSpPr>
        <p:spPr>
          <a:xfrm>
            <a:off x="464100" y="771475"/>
            <a:ext cx="8246100" cy="42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700" b="1">
                <a:latin typeface="Calibri"/>
                <a:ea typeface="Calibri"/>
                <a:cs typeface="Calibri"/>
                <a:sym typeface="Calibri"/>
              </a:rPr>
              <a:t>What are the chances of Rain during the day knowing it is cloudy?</a:t>
            </a:r>
            <a:endParaRPr sz="1700" b="1">
              <a:latin typeface="Calibri"/>
              <a:ea typeface="Calibri"/>
              <a:cs typeface="Calibri"/>
              <a:sym typeface="Calibri"/>
            </a:endParaRPr>
          </a:p>
        </p:txBody>
      </p:sp>
      <p:sp>
        <p:nvSpPr>
          <p:cNvPr id="402" name="Google Shape;402;p39"/>
          <p:cNvSpPr txBox="1">
            <a:spLocks noGrp="1"/>
          </p:cNvSpPr>
          <p:nvPr>
            <p:ph type="body" idx="1"/>
          </p:nvPr>
        </p:nvSpPr>
        <p:spPr>
          <a:xfrm>
            <a:off x="387900" y="1304875"/>
            <a:ext cx="7975800" cy="19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Calibri"/>
                <a:ea typeface="Calibri"/>
                <a:cs typeface="Calibri"/>
                <a:sym typeface="Calibri"/>
              </a:rPr>
              <a:t>P(R) = Probability of Rain = 10%</a:t>
            </a:r>
            <a:endParaRPr sz="1700">
              <a:latin typeface="Calibri"/>
              <a:ea typeface="Calibri"/>
              <a:cs typeface="Calibri"/>
              <a:sym typeface="Calibri"/>
            </a:endParaRPr>
          </a:p>
          <a:p>
            <a:pPr marL="0" lvl="0" indent="0" algn="l" rtl="0">
              <a:spcBef>
                <a:spcPts val="1200"/>
              </a:spcBef>
              <a:spcAft>
                <a:spcPts val="0"/>
              </a:spcAft>
              <a:buNone/>
            </a:pPr>
            <a:r>
              <a:rPr lang="en" sz="1700">
                <a:latin typeface="Calibri"/>
                <a:ea typeface="Calibri"/>
                <a:cs typeface="Calibri"/>
                <a:sym typeface="Calibri"/>
              </a:rPr>
              <a:t>P(C) = Probability of Cloud = 40%</a:t>
            </a:r>
            <a:endParaRPr sz="1700">
              <a:latin typeface="Calibri"/>
              <a:ea typeface="Calibri"/>
              <a:cs typeface="Calibri"/>
              <a:sym typeface="Calibri"/>
            </a:endParaRPr>
          </a:p>
          <a:p>
            <a:pPr marL="0" lvl="0" indent="0" algn="l" rtl="0">
              <a:spcBef>
                <a:spcPts val="1200"/>
              </a:spcBef>
              <a:spcAft>
                <a:spcPts val="0"/>
              </a:spcAft>
              <a:buNone/>
            </a:pPr>
            <a:r>
              <a:rPr lang="en" sz="1700">
                <a:latin typeface="Calibri"/>
                <a:ea typeface="Calibri"/>
                <a:cs typeface="Calibri"/>
                <a:sym typeface="Calibri"/>
              </a:rPr>
              <a:t>P(C|R) = Probability of Cloud knowing it rained = 70%.</a:t>
            </a:r>
            <a:endParaRPr sz="1700">
              <a:latin typeface="Calibri"/>
              <a:ea typeface="Calibri"/>
              <a:cs typeface="Calibri"/>
              <a:sym typeface="Calibri"/>
            </a:endParaRPr>
          </a:p>
          <a:p>
            <a:pPr marL="0" lvl="0" indent="0" algn="l" rtl="0">
              <a:spcBef>
                <a:spcPts val="1200"/>
              </a:spcBef>
              <a:spcAft>
                <a:spcPts val="1200"/>
              </a:spcAft>
              <a:buNone/>
            </a:pPr>
            <a:r>
              <a:rPr lang="en" sz="1700" b="1">
                <a:latin typeface="Calibri"/>
                <a:ea typeface="Calibri"/>
                <a:cs typeface="Calibri"/>
                <a:sym typeface="Calibri"/>
              </a:rPr>
              <a:t>Find P(R|C) = Probability of Rain knowing it is cloudy?</a:t>
            </a:r>
            <a:endParaRPr sz="1700" b="1">
              <a:latin typeface="Calibri"/>
              <a:ea typeface="Calibri"/>
              <a:cs typeface="Calibri"/>
              <a:sym typeface="Calibri"/>
            </a:endParaRPr>
          </a:p>
        </p:txBody>
      </p:sp>
      <p:sp>
        <p:nvSpPr>
          <p:cNvPr id="403" name="Google Shape;403;p39"/>
          <p:cNvSpPr txBox="1">
            <a:spLocks noGrp="1"/>
          </p:cNvSpPr>
          <p:nvPr>
            <p:ph type="body" idx="1"/>
          </p:nvPr>
        </p:nvSpPr>
        <p:spPr>
          <a:xfrm>
            <a:off x="2706800" y="4244875"/>
            <a:ext cx="2864700" cy="42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a:latin typeface="Calibri"/>
                <a:ea typeface="Calibri"/>
                <a:cs typeface="Calibri"/>
                <a:sym typeface="Calibri"/>
              </a:rPr>
              <a:t>=((0.7)*(0.1))/0.4</a:t>
            </a:r>
            <a:endParaRPr sz="2000" b="1">
              <a:latin typeface="Calibri"/>
              <a:ea typeface="Calibri"/>
              <a:cs typeface="Calibri"/>
              <a:sym typeface="Calibri"/>
            </a:endParaRPr>
          </a:p>
        </p:txBody>
      </p:sp>
      <p:sp>
        <p:nvSpPr>
          <p:cNvPr id="404" name="Google Shape;404;p39"/>
          <p:cNvSpPr txBox="1">
            <a:spLocks noGrp="1"/>
          </p:cNvSpPr>
          <p:nvPr>
            <p:ph type="body" idx="1"/>
          </p:nvPr>
        </p:nvSpPr>
        <p:spPr>
          <a:xfrm>
            <a:off x="5373800" y="4244875"/>
            <a:ext cx="1034400" cy="42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latin typeface="Calibri"/>
                <a:ea typeface="Calibri"/>
                <a:cs typeface="Calibri"/>
                <a:sym typeface="Calibri"/>
              </a:rPr>
              <a:t>=0.175</a:t>
            </a:r>
            <a:endParaRPr sz="2000" b="1">
              <a:latin typeface="Calibri"/>
              <a:ea typeface="Calibri"/>
              <a:cs typeface="Calibri"/>
              <a:sym typeface="Calibri"/>
            </a:endParaRPr>
          </a:p>
        </p:txBody>
      </p:sp>
      <p:pic>
        <p:nvPicPr>
          <p:cNvPr id="405" name="Google Shape;405;p39"/>
          <p:cNvPicPr preferRelativeResize="0"/>
          <p:nvPr/>
        </p:nvPicPr>
        <p:blipFill>
          <a:blip r:embed="rId3">
            <a:alphaModFix/>
          </a:blip>
          <a:stretch>
            <a:fillRect/>
          </a:stretch>
        </p:blipFill>
        <p:spPr>
          <a:xfrm>
            <a:off x="2779525" y="3261275"/>
            <a:ext cx="3651061" cy="835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0"/>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Confusion Matrix for Bayes Theorem</a:t>
            </a:r>
            <a:endParaRPr sz="2800">
              <a:latin typeface="Calibri"/>
              <a:ea typeface="Calibri"/>
              <a:cs typeface="Calibri"/>
              <a:sym typeface="Calibri"/>
            </a:endParaRPr>
          </a:p>
        </p:txBody>
      </p:sp>
      <p:sp>
        <p:nvSpPr>
          <p:cNvPr id="411" name="Google Shape;411;p40"/>
          <p:cNvSpPr/>
          <p:nvPr/>
        </p:nvSpPr>
        <p:spPr>
          <a:xfrm>
            <a:off x="322850" y="710025"/>
            <a:ext cx="4852800" cy="41763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txBox="1">
            <a:spLocks noGrp="1"/>
          </p:cNvSpPr>
          <p:nvPr>
            <p:ph type="body" idx="1"/>
          </p:nvPr>
        </p:nvSpPr>
        <p:spPr>
          <a:xfrm>
            <a:off x="311700" y="695275"/>
            <a:ext cx="4611900" cy="42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a:latin typeface="Calibri"/>
                <a:ea typeface="Calibri"/>
                <a:cs typeface="Calibri"/>
                <a:sym typeface="Calibri"/>
              </a:rPr>
              <a:t>What is the probability that a person selected is a Girl knowing the person plays cricket?</a:t>
            </a:r>
            <a:endParaRPr sz="1700" b="1">
              <a:latin typeface="Calibri"/>
              <a:ea typeface="Calibri"/>
              <a:cs typeface="Calibri"/>
              <a:sym typeface="Calibri"/>
            </a:endParaRPr>
          </a:p>
        </p:txBody>
      </p:sp>
      <p:sp>
        <p:nvSpPr>
          <p:cNvPr id="413" name="Google Shape;413;p40"/>
          <p:cNvSpPr txBox="1">
            <a:spLocks noGrp="1"/>
          </p:cNvSpPr>
          <p:nvPr>
            <p:ph type="body" idx="1"/>
          </p:nvPr>
        </p:nvSpPr>
        <p:spPr>
          <a:xfrm>
            <a:off x="387900" y="1533475"/>
            <a:ext cx="4692600" cy="19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P(A)</a:t>
            </a:r>
            <a:r>
              <a:rPr lang="en" sz="1700">
                <a:latin typeface="Calibri"/>
                <a:ea typeface="Calibri"/>
                <a:cs typeface="Calibri"/>
                <a:sym typeface="Calibri"/>
              </a:rPr>
              <a:t> = probability of selecting a Girl =(12+40)/ (12+40+35+10) = </a:t>
            </a:r>
            <a:r>
              <a:rPr lang="en" sz="1700" b="1">
                <a:latin typeface="Calibri"/>
                <a:ea typeface="Calibri"/>
                <a:cs typeface="Calibri"/>
                <a:sym typeface="Calibri"/>
              </a:rPr>
              <a:t>0.536</a:t>
            </a:r>
            <a:endParaRPr sz="1700" b="1">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P(B)</a:t>
            </a:r>
            <a:r>
              <a:rPr lang="en" sz="1700">
                <a:latin typeface="Calibri"/>
                <a:ea typeface="Calibri"/>
                <a:cs typeface="Calibri"/>
                <a:sym typeface="Calibri"/>
              </a:rPr>
              <a:t> = probability of playing cricket =(35+12)/(35+10+12+40) = </a:t>
            </a:r>
            <a:r>
              <a:rPr lang="en" sz="1700" b="1">
                <a:latin typeface="Calibri"/>
                <a:ea typeface="Calibri"/>
                <a:cs typeface="Calibri"/>
                <a:sym typeface="Calibri"/>
              </a:rPr>
              <a:t>0.485</a:t>
            </a:r>
            <a:endParaRPr sz="1700" b="1">
              <a:latin typeface="Calibri"/>
              <a:ea typeface="Calibri"/>
              <a:cs typeface="Calibri"/>
              <a:sym typeface="Calibri"/>
            </a:endParaRPr>
          </a:p>
          <a:p>
            <a:pPr marL="0" lvl="0" indent="0" algn="l" rtl="0">
              <a:spcBef>
                <a:spcPts val="1200"/>
              </a:spcBef>
              <a:spcAft>
                <a:spcPts val="1200"/>
              </a:spcAft>
              <a:buNone/>
            </a:pPr>
            <a:r>
              <a:rPr lang="en" sz="1700" b="1">
                <a:latin typeface="Calibri"/>
                <a:ea typeface="Calibri"/>
                <a:cs typeface="Calibri"/>
                <a:sym typeface="Calibri"/>
              </a:rPr>
              <a:t>P(B|A) = </a:t>
            </a:r>
            <a:r>
              <a:rPr lang="en" sz="1700">
                <a:latin typeface="Calibri"/>
                <a:ea typeface="Calibri"/>
                <a:cs typeface="Calibri"/>
                <a:sym typeface="Calibri"/>
              </a:rPr>
              <a:t>probability of cricket knowing girl </a:t>
            </a:r>
            <a:r>
              <a:rPr lang="en" sz="1700" b="1">
                <a:latin typeface="Calibri"/>
                <a:ea typeface="Calibri"/>
                <a:cs typeface="Calibri"/>
                <a:sym typeface="Calibri"/>
              </a:rPr>
              <a:t>= 12/52 = 0.231</a:t>
            </a:r>
            <a:endParaRPr sz="1700" b="1">
              <a:latin typeface="Calibri"/>
              <a:ea typeface="Calibri"/>
              <a:cs typeface="Calibri"/>
              <a:sym typeface="Calibri"/>
            </a:endParaRPr>
          </a:p>
        </p:txBody>
      </p:sp>
      <p:pic>
        <p:nvPicPr>
          <p:cNvPr id="414" name="Google Shape;414;p40"/>
          <p:cNvPicPr preferRelativeResize="0"/>
          <p:nvPr/>
        </p:nvPicPr>
        <p:blipFill>
          <a:blip r:embed="rId3">
            <a:alphaModFix/>
          </a:blip>
          <a:stretch>
            <a:fillRect/>
          </a:stretch>
        </p:blipFill>
        <p:spPr>
          <a:xfrm>
            <a:off x="5939700" y="1747275"/>
            <a:ext cx="2816400" cy="2152844"/>
          </a:xfrm>
          <a:prstGeom prst="rect">
            <a:avLst/>
          </a:prstGeom>
          <a:noFill/>
          <a:ln>
            <a:noFill/>
          </a:ln>
        </p:spPr>
      </p:pic>
      <p:sp>
        <p:nvSpPr>
          <p:cNvPr id="415" name="Google Shape;415;p40"/>
          <p:cNvSpPr txBox="1">
            <a:spLocks noGrp="1"/>
          </p:cNvSpPr>
          <p:nvPr>
            <p:ph type="body" idx="1"/>
          </p:nvPr>
        </p:nvSpPr>
        <p:spPr>
          <a:xfrm>
            <a:off x="6318550" y="1397500"/>
            <a:ext cx="863700" cy="42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a:latin typeface="Calibri"/>
                <a:ea typeface="Calibri"/>
                <a:cs typeface="Calibri"/>
                <a:sym typeface="Calibri"/>
              </a:rPr>
              <a:t>Cricket</a:t>
            </a:r>
            <a:endParaRPr sz="1700" b="1">
              <a:latin typeface="Calibri"/>
              <a:ea typeface="Calibri"/>
              <a:cs typeface="Calibri"/>
              <a:sym typeface="Calibri"/>
            </a:endParaRPr>
          </a:p>
        </p:txBody>
      </p:sp>
      <p:sp>
        <p:nvSpPr>
          <p:cNvPr id="416" name="Google Shape;416;p40"/>
          <p:cNvSpPr txBox="1">
            <a:spLocks noGrp="1"/>
          </p:cNvSpPr>
          <p:nvPr>
            <p:ph type="body" idx="1"/>
          </p:nvPr>
        </p:nvSpPr>
        <p:spPr>
          <a:xfrm>
            <a:off x="5404150" y="2159500"/>
            <a:ext cx="863700" cy="42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a:latin typeface="Calibri"/>
                <a:ea typeface="Calibri"/>
                <a:cs typeface="Calibri"/>
                <a:sym typeface="Calibri"/>
              </a:rPr>
              <a:t>Boy</a:t>
            </a:r>
            <a:endParaRPr sz="1700" b="1">
              <a:latin typeface="Calibri"/>
              <a:ea typeface="Calibri"/>
              <a:cs typeface="Calibri"/>
              <a:sym typeface="Calibri"/>
            </a:endParaRPr>
          </a:p>
        </p:txBody>
      </p:sp>
      <p:sp>
        <p:nvSpPr>
          <p:cNvPr id="417" name="Google Shape;417;p40"/>
          <p:cNvSpPr txBox="1">
            <a:spLocks noGrp="1"/>
          </p:cNvSpPr>
          <p:nvPr>
            <p:ph type="body" idx="1"/>
          </p:nvPr>
        </p:nvSpPr>
        <p:spPr>
          <a:xfrm>
            <a:off x="5327950" y="2997700"/>
            <a:ext cx="863700" cy="42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a:latin typeface="Calibri"/>
                <a:ea typeface="Calibri"/>
                <a:cs typeface="Calibri"/>
                <a:sym typeface="Calibri"/>
              </a:rPr>
              <a:t>Girls</a:t>
            </a:r>
            <a:endParaRPr sz="1700" b="1">
              <a:latin typeface="Calibri"/>
              <a:ea typeface="Calibri"/>
              <a:cs typeface="Calibri"/>
              <a:sym typeface="Calibri"/>
            </a:endParaRPr>
          </a:p>
        </p:txBody>
      </p:sp>
      <p:sp>
        <p:nvSpPr>
          <p:cNvPr id="418" name="Google Shape;418;p40"/>
          <p:cNvSpPr txBox="1">
            <a:spLocks noGrp="1"/>
          </p:cNvSpPr>
          <p:nvPr>
            <p:ph type="body" idx="1"/>
          </p:nvPr>
        </p:nvSpPr>
        <p:spPr>
          <a:xfrm>
            <a:off x="311700" y="3971875"/>
            <a:ext cx="4852800" cy="754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a:solidFill>
                  <a:srgbClr val="980000"/>
                </a:solidFill>
                <a:latin typeface="Calibri"/>
                <a:ea typeface="Calibri"/>
                <a:cs typeface="Calibri"/>
                <a:sym typeface="Calibri"/>
              </a:rPr>
              <a:t>P(A|B) = </a:t>
            </a:r>
            <a:r>
              <a:rPr lang="en" sz="1700">
                <a:solidFill>
                  <a:srgbClr val="980000"/>
                </a:solidFill>
                <a:latin typeface="Calibri"/>
                <a:ea typeface="Calibri"/>
                <a:cs typeface="Calibri"/>
                <a:sym typeface="Calibri"/>
              </a:rPr>
              <a:t>probability of girl knowing the person plays cricket </a:t>
            </a:r>
            <a:r>
              <a:rPr lang="en" sz="1700" b="1">
                <a:solidFill>
                  <a:srgbClr val="980000"/>
                </a:solidFill>
                <a:latin typeface="Calibri"/>
                <a:ea typeface="Calibri"/>
                <a:cs typeface="Calibri"/>
                <a:sym typeface="Calibri"/>
              </a:rPr>
              <a:t>= </a:t>
            </a:r>
            <a:r>
              <a:rPr lang="en" sz="1700">
                <a:solidFill>
                  <a:srgbClr val="980000"/>
                </a:solidFill>
                <a:latin typeface="Calibri"/>
                <a:ea typeface="Calibri"/>
                <a:cs typeface="Calibri"/>
                <a:sym typeface="Calibri"/>
              </a:rPr>
              <a:t>(0.231*0.536)/0.485</a:t>
            </a:r>
            <a:r>
              <a:rPr lang="en" sz="1700" b="1">
                <a:solidFill>
                  <a:srgbClr val="980000"/>
                </a:solidFill>
                <a:latin typeface="Calibri"/>
                <a:ea typeface="Calibri"/>
                <a:cs typeface="Calibri"/>
                <a:sym typeface="Calibri"/>
              </a:rPr>
              <a:t> </a:t>
            </a:r>
            <a:r>
              <a:rPr lang="en" sz="1700">
                <a:solidFill>
                  <a:srgbClr val="980000"/>
                </a:solidFill>
                <a:latin typeface="Calibri"/>
                <a:ea typeface="Calibri"/>
                <a:cs typeface="Calibri"/>
                <a:sym typeface="Calibri"/>
              </a:rPr>
              <a:t>or</a:t>
            </a:r>
            <a:r>
              <a:rPr lang="en" sz="1700" b="1">
                <a:solidFill>
                  <a:srgbClr val="980000"/>
                </a:solidFill>
                <a:latin typeface="Calibri"/>
                <a:ea typeface="Calibri"/>
                <a:cs typeface="Calibri"/>
                <a:sym typeface="Calibri"/>
              </a:rPr>
              <a:t> = </a:t>
            </a:r>
            <a:r>
              <a:rPr lang="en" sz="1700">
                <a:solidFill>
                  <a:srgbClr val="980000"/>
                </a:solidFill>
                <a:latin typeface="Calibri"/>
                <a:ea typeface="Calibri"/>
                <a:cs typeface="Calibri"/>
                <a:sym typeface="Calibri"/>
              </a:rPr>
              <a:t>12/(35+12)</a:t>
            </a:r>
            <a:endParaRPr sz="1700">
              <a:solidFill>
                <a:srgbClr val="980000"/>
              </a:solidFill>
              <a:latin typeface="Calibri"/>
              <a:ea typeface="Calibri"/>
              <a:cs typeface="Calibri"/>
              <a:sym typeface="Calibri"/>
            </a:endParaRPr>
          </a:p>
        </p:txBody>
      </p:sp>
      <p:sp>
        <p:nvSpPr>
          <p:cNvPr id="419" name="Google Shape;419;p40"/>
          <p:cNvSpPr txBox="1">
            <a:spLocks noGrp="1"/>
          </p:cNvSpPr>
          <p:nvPr>
            <p:ph type="body" idx="1"/>
          </p:nvPr>
        </p:nvSpPr>
        <p:spPr>
          <a:xfrm>
            <a:off x="7309150" y="1397500"/>
            <a:ext cx="1454400" cy="42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a:latin typeface="Calibri"/>
                <a:ea typeface="Calibri"/>
                <a:cs typeface="Calibri"/>
                <a:sym typeface="Calibri"/>
              </a:rPr>
              <a:t>Other Games</a:t>
            </a:r>
            <a:endParaRPr sz="1700" b="1">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1"/>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Independent Events</a:t>
            </a:r>
            <a:endParaRPr sz="2800">
              <a:latin typeface="Calibri"/>
              <a:ea typeface="Calibri"/>
              <a:cs typeface="Calibri"/>
              <a:sym typeface="Calibri"/>
            </a:endParaRPr>
          </a:p>
        </p:txBody>
      </p:sp>
      <p:sp>
        <p:nvSpPr>
          <p:cNvPr id="425" name="Google Shape;425;p41"/>
          <p:cNvSpPr/>
          <p:nvPr/>
        </p:nvSpPr>
        <p:spPr>
          <a:xfrm>
            <a:off x="322850" y="710025"/>
            <a:ext cx="4315500" cy="41763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txBox="1">
            <a:spLocks noGrp="1"/>
          </p:cNvSpPr>
          <p:nvPr>
            <p:ph type="body" idx="1"/>
          </p:nvPr>
        </p:nvSpPr>
        <p:spPr>
          <a:xfrm>
            <a:off x="540300" y="771475"/>
            <a:ext cx="3820500" cy="42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700" b="1">
                <a:latin typeface="Calibri"/>
                <a:ea typeface="Calibri"/>
                <a:cs typeface="Calibri"/>
                <a:sym typeface="Calibri"/>
              </a:rPr>
              <a:t>Independent Events</a:t>
            </a:r>
            <a:endParaRPr sz="1700" b="1">
              <a:latin typeface="Calibri"/>
              <a:ea typeface="Calibri"/>
              <a:cs typeface="Calibri"/>
              <a:sym typeface="Calibri"/>
            </a:endParaRPr>
          </a:p>
        </p:txBody>
      </p:sp>
      <p:sp>
        <p:nvSpPr>
          <p:cNvPr id="427" name="Google Shape;427;p41"/>
          <p:cNvSpPr txBox="1">
            <a:spLocks noGrp="1"/>
          </p:cNvSpPr>
          <p:nvPr>
            <p:ph type="body" idx="1"/>
          </p:nvPr>
        </p:nvSpPr>
        <p:spPr>
          <a:xfrm>
            <a:off x="387900" y="1228675"/>
            <a:ext cx="4250400" cy="31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When the occurence of one event does not control the happening of the other event</a:t>
            </a:r>
            <a:r>
              <a:rPr lang="en" sz="1700">
                <a:latin typeface="Calibri"/>
                <a:ea typeface="Calibri"/>
                <a:cs typeface="Calibri"/>
                <a:sym typeface="Calibri"/>
              </a:rPr>
              <a:t> then it is termed as an independent event.</a:t>
            </a:r>
            <a:endParaRPr sz="1700">
              <a:latin typeface="Calibri"/>
              <a:ea typeface="Calibri"/>
              <a:cs typeface="Calibri"/>
              <a:sym typeface="Calibri"/>
            </a:endParaRPr>
          </a:p>
          <a:p>
            <a:pPr marL="0" lvl="0" indent="0" algn="l" rtl="0">
              <a:spcBef>
                <a:spcPts val="1200"/>
              </a:spcBef>
              <a:spcAft>
                <a:spcPts val="0"/>
              </a:spcAft>
              <a:buNone/>
            </a:pPr>
            <a:r>
              <a:rPr lang="en" sz="1700">
                <a:latin typeface="Calibri"/>
                <a:ea typeface="Calibri"/>
                <a:cs typeface="Calibri"/>
                <a:sym typeface="Calibri"/>
              </a:rPr>
              <a:t>There is </a:t>
            </a:r>
            <a:r>
              <a:rPr lang="en" sz="1700" b="1">
                <a:latin typeface="Calibri"/>
                <a:ea typeface="Calibri"/>
                <a:cs typeface="Calibri"/>
                <a:sym typeface="Calibri"/>
              </a:rPr>
              <a:t>no influence of an occurrence with another</a:t>
            </a:r>
            <a:r>
              <a:rPr lang="en" sz="1700">
                <a:latin typeface="Calibri"/>
                <a:ea typeface="Calibri"/>
                <a:cs typeface="Calibri"/>
                <a:sym typeface="Calibri"/>
              </a:rPr>
              <a:t> and they are independent of each other.</a:t>
            </a:r>
            <a:endParaRPr sz="1700">
              <a:latin typeface="Calibri"/>
              <a:ea typeface="Calibri"/>
              <a:cs typeface="Calibri"/>
              <a:sym typeface="Calibri"/>
            </a:endParaRPr>
          </a:p>
          <a:p>
            <a:pPr marL="0" lvl="0" indent="0" algn="l" rtl="0">
              <a:spcBef>
                <a:spcPts val="1200"/>
              </a:spcBef>
              <a:spcAft>
                <a:spcPts val="0"/>
              </a:spcAft>
              <a:buNone/>
            </a:pPr>
            <a:r>
              <a:rPr lang="en" sz="1700">
                <a:latin typeface="Calibri"/>
                <a:ea typeface="Calibri"/>
                <a:cs typeface="Calibri"/>
                <a:sym typeface="Calibri"/>
              </a:rPr>
              <a:t>If the probability of occurrence of an event A is not affected by the occurrence of another event B, then A and B are said to be independent events.</a:t>
            </a:r>
            <a:endParaRPr sz="1700">
              <a:latin typeface="Calibri"/>
              <a:ea typeface="Calibri"/>
              <a:cs typeface="Calibri"/>
              <a:sym typeface="Calibri"/>
            </a:endParaRPr>
          </a:p>
          <a:p>
            <a:pPr marL="0" lvl="0" indent="0" algn="l" rtl="0">
              <a:spcBef>
                <a:spcPts val="1200"/>
              </a:spcBef>
              <a:spcAft>
                <a:spcPts val="0"/>
              </a:spcAft>
              <a:buNone/>
            </a:pPr>
            <a:endParaRPr sz="1700">
              <a:latin typeface="Calibri"/>
              <a:ea typeface="Calibri"/>
              <a:cs typeface="Calibri"/>
              <a:sym typeface="Calibri"/>
            </a:endParaRPr>
          </a:p>
          <a:p>
            <a:pPr marL="0" lvl="0" indent="0" algn="l" rtl="0">
              <a:spcBef>
                <a:spcPts val="1200"/>
              </a:spcBef>
              <a:spcAft>
                <a:spcPts val="0"/>
              </a:spcAft>
              <a:buNone/>
            </a:pPr>
            <a:endParaRPr sz="1700">
              <a:latin typeface="Calibri"/>
              <a:ea typeface="Calibri"/>
              <a:cs typeface="Calibri"/>
              <a:sym typeface="Calibri"/>
            </a:endParaRPr>
          </a:p>
          <a:p>
            <a:pPr marL="457200" lvl="0" indent="0" algn="l" rtl="0">
              <a:spcBef>
                <a:spcPts val="1200"/>
              </a:spcBef>
              <a:spcAft>
                <a:spcPts val="1200"/>
              </a:spcAft>
              <a:buNone/>
            </a:pPr>
            <a:endParaRPr sz="1700">
              <a:latin typeface="Calibri"/>
              <a:ea typeface="Calibri"/>
              <a:cs typeface="Calibri"/>
              <a:sym typeface="Calibri"/>
            </a:endParaRPr>
          </a:p>
        </p:txBody>
      </p:sp>
      <p:sp>
        <p:nvSpPr>
          <p:cNvPr id="428" name="Google Shape;428;p41"/>
          <p:cNvSpPr txBox="1">
            <a:spLocks noGrp="1"/>
          </p:cNvSpPr>
          <p:nvPr>
            <p:ph type="body" idx="1"/>
          </p:nvPr>
        </p:nvSpPr>
        <p:spPr>
          <a:xfrm>
            <a:off x="5036100" y="542875"/>
            <a:ext cx="3820500" cy="42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700" b="1">
                <a:latin typeface="Calibri"/>
                <a:ea typeface="Calibri"/>
                <a:cs typeface="Calibri"/>
                <a:sym typeface="Calibri"/>
              </a:rPr>
              <a:t>For an Independent Event</a:t>
            </a:r>
            <a:endParaRPr sz="1700" b="1">
              <a:latin typeface="Calibri"/>
              <a:ea typeface="Calibri"/>
              <a:cs typeface="Calibri"/>
              <a:sym typeface="Calibri"/>
            </a:endParaRPr>
          </a:p>
        </p:txBody>
      </p:sp>
      <p:pic>
        <p:nvPicPr>
          <p:cNvPr id="429" name="Google Shape;429;p41"/>
          <p:cNvPicPr preferRelativeResize="0"/>
          <p:nvPr/>
        </p:nvPicPr>
        <p:blipFill rotWithShape="1">
          <a:blip r:embed="rId3">
            <a:alphaModFix/>
          </a:blip>
          <a:srcRect r="14581"/>
          <a:stretch/>
        </p:blipFill>
        <p:spPr>
          <a:xfrm>
            <a:off x="5248325" y="2465726"/>
            <a:ext cx="3431575" cy="2115799"/>
          </a:xfrm>
          <a:prstGeom prst="rect">
            <a:avLst/>
          </a:prstGeom>
          <a:noFill/>
          <a:ln>
            <a:noFill/>
          </a:ln>
          <a:effectLst>
            <a:outerShdw blurRad="57150" dist="19050" dir="5400000" algn="bl" rotWithShape="0">
              <a:srgbClr val="000000">
                <a:alpha val="50000"/>
              </a:srgbClr>
            </a:outerShdw>
          </a:effectLst>
        </p:spPr>
      </p:pic>
      <p:sp>
        <p:nvSpPr>
          <p:cNvPr id="430" name="Google Shape;430;p41"/>
          <p:cNvSpPr txBox="1">
            <a:spLocks noGrp="1"/>
          </p:cNvSpPr>
          <p:nvPr>
            <p:ph type="body" idx="1"/>
          </p:nvPr>
        </p:nvSpPr>
        <p:spPr>
          <a:xfrm>
            <a:off x="4887000" y="1503475"/>
            <a:ext cx="4045800" cy="679500"/>
          </a:xfrm>
          <a:prstGeom prst="rect">
            <a:avLst/>
          </a:prstGeom>
          <a:solidFill>
            <a:schemeClr val="lt1"/>
          </a:solid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175000"/>
              </a:lnSpc>
              <a:spcBef>
                <a:spcPts val="0"/>
              </a:spcBef>
              <a:spcAft>
                <a:spcPts val="0"/>
              </a:spcAft>
              <a:buNone/>
            </a:pPr>
            <a:r>
              <a:rPr lang="en" sz="2400" b="1">
                <a:solidFill>
                  <a:srgbClr val="000000"/>
                </a:solidFill>
                <a:highlight>
                  <a:srgbClr val="FFFFFF"/>
                </a:highlight>
                <a:latin typeface="Calibri"/>
                <a:ea typeface="Calibri"/>
                <a:cs typeface="Calibri"/>
                <a:sym typeface="Calibri"/>
              </a:rPr>
              <a:t>P(A ∩ B) = P(A). P(B)</a:t>
            </a:r>
            <a:endParaRPr sz="2400" b="1">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p:nvPr/>
        </p:nvSpPr>
        <p:spPr>
          <a:xfrm>
            <a:off x="125" y="1751800"/>
            <a:ext cx="9144000" cy="15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p:nvPr/>
        </p:nvSpPr>
        <p:spPr>
          <a:xfrm>
            <a:off x="880475" y="2008250"/>
            <a:ext cx="7552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chemeClr val="lt1"/>
                </a:solidFill>
                <a:latin typeface="Oswald"/>
                <a:ea typeface="Oswald"/>
                <a:cs typeface="Oswald"/>
                <a:sym typeface="Oswald"/>
              </a:rPr>
              <a:t>Probability</a:t>
            </a:r>
            <a:endParaRPr sz="4800">
              <a:solidFill>
                <a:schemeClr val="lt1"/>
              </a:solidFill>
              <a:latin typeface="Oswald"/>
              <a:ea typeface="Oswald"/>
              <a:cs typeface="Oswald"/>
              <a:sym typeface="Oswald"/>
            </a:endParaRPr>
          </a:p>
        </p:txBody>
      </p:sp>
      <p:sp>
        <p:nvSpPr>
          <p:cNvPr id="76" name="Google Shape;76;p15"/>
          <p:cNvSpPr/>
          <p:nvPr/>
        </p:nvSpPr>
        <p:spPr>
          <a:xfrm>
            <a:off x="78350" y="9704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2"/>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Independent Events</a:t>
            </a:r>
            <a:endParaRPr sz="2800">
              <a:latin typeface="Calibri"/>
              <a:ea typeface="Calibri"/>
              <a:cs typeface="Calibri"/>
              <a:sym typeface="Calibri"/>
            </a:endParaRPr>
          </a:p>
        </p:txBody>
      </p:sp>
      <p:sp>
        <p:nvSpPr>
          <p:cNvPr id="436" name="Google Shape;436;p42"/>
          <p:cNvSpPr/>
          <p:nvPr/>
        </p:nvSpPr>
        <p:spPr>
          <a:xfrm>
            <a:off x="322850" y="786225"/>
            <a:ext cx="8522400" cy="41763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2"/>
          <p:cNvSpPr txBox="1">
            <a:spLocks noGrp="1"/>
          </p:cNvSpPr>
          <p:nvPr>
            <p:ph type="body" idx="1"/>
          </p:nvPr>
        </p:nvSpPr>
        <p:spPr>
          <a:xfrm>
            <a:off x="387900" y="923875"/>
            <a:ext cx="8368200" cy="3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Calibri"/>
                <a:ea typeface="Calibri"/>
                <a:cs typeface="Calibri"/>
                <a:sym typeface="Calibri"/>
              </a:rPr>
              <a:t>When rolling a dice -</a:t>
            </a:r>
            <a:endParaRPr sz="1700">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Event A</a:t>
            </a:r>
            <a:r>
              <a:rPr lang="en" sz="1700">
                <a:latin typeface="Calibri"/>
                <a:ea typeface="Calibri"/>
                <a:cs typeface="Calibri"/>
                <a:sym typeface="Calibri"/>
              </a:rPr>
              <a:t> - Rolling an Odd number </a:t>
            </a:r>
            <a:r>
              <a:rPr lang="en" sz="1700" b="1">
                <a:latin typeface="Calibri"/>
                <a:ea typeface="Calibri"/>
                <a:cs typeface="Calibri"/>
                <a:sym typeface="Calibri"/>
              </a:rPr>
              <a:t>{1,3,5} </a:t>
            </a:r>
            <a:r>
              <a:rPr lang="en" sz="1700">
                <a:latin typeface="Calibri"/>
                <a:ea typeface="Calibri"/>
                <a:cs typeface="Calibri"/>
                <a:sym typeface="Calibri"/>
              </a:rPr>
              <a:t>and</a:t>
            </a:r>
            <a:r>
              <a:rPr lang="en" sz="1700" b="1">
                <a:latin typeface="Calibri"/>
                <a:ea typeface="Calibri"/>
                <a:cs typeface="Calibri"/>
                <a:sym typeface="Calibri"/>
              </a:rPr>
              <a:t> Event B - </a:t>
            </a:r>
            <a:r>
              <a:rPr lang="en" sz="1700">
                <a:latin typeface="Calibri"/>
                <a:ea typeface="Calibri"/>
                <a:cs typeface="Calibri"/>
                <a:sym typeface="Calibri"/>
              </a:rPr>
              <a:t>Rolling multiple of 3 </a:t>
            </a:r>
            <a:r>
              <a:rPr lang="en" sz="1700" b="1">
                <a:latin typeface="Calibri"/>
                <a:ea typeface="Calibri"/>
                <a:cs typeface="Calibri"/>
                <a:sym typeface="Calibri"/>
              </a:rPr>
              <a:t>{3,6}. </a:t>
            </a:r>
            <a:r>
              <a:rPr lang="en" sz="1700">
                <a:latin typeface="Calibri"/>
                <a:ea typeface="Calibri"/>
                <a:cs typeface="Calibri"/>
                <a:sym typeface="Calibri"/>
              </a:rPr>
              <a:t>Thus -</a:t>
            </a:r>
            <a:r>
              <a:rPr lang="en" sz="1700" b="1">
                <a:latin typeface="Calibri"/>
                <a:ea typeface="Calibri"/>
                <a:cs typeface="Calibri"/>
                <a:sym typeface="Calibri"/>
              </a:rPr>
              <a:t> </a:t>
            </a:r>
            <a:endParaRPr sz="1700">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P(A)</a:t>
            </a:r>
            <a:r>
              <a:rPr lang="en" sz="1700">
                <a:latin typeface="Calibri"/>
                <a:ea typeface="Calibri"/>
                <a:cs typeface="Calibri"/>
                <a:sym typeface="Calibri"/>
              </a:rPr>
              <a:t>= 3/6 = 1/2 and </a:t>
            </a:r>
            <a:r>
              <a:rPr lang="en" sz="1700" b="1">
                <a:latin typeface="Calibri"/>
                <a:ea typeface="Calibri"/>
                <a:cs typeface="Calibri"/>
                <a:sym typeface="Calibri"/>
              </a:rPr>
              <a:t>P(B)</a:t>
            </a:r>
            <a:r>
              <a:rPr lang="en" sz="1700">
                <a:latin typeface="Calibri"/>
                <a:ea typeface="Calibri"/>
                <a:cs typeface="Calibri"/>
                <a:sym typeface="Calibri"/>
              </a:rPr>
              <a:t> = 2/6 = ⅓</a:t>
            </a:r>
            <a:r>
              <a:rPr lang="en" sz="1700" b="1">
                <a:latin typeface="Calibri"/>
                <a:ea typeface="Calibri"/>
                <a:cs typeface="Calibri"/>
                <a:sym typeface="Calibri"/>
              </a:rPr>
              <a:t> </a:t>
            </a:r>
            <a:r>
              <a:rPr lang="en" sz="1700">
                <a:latin typeface="Calibri"/>
                <a:ea typeface="Calibri"/>
                <a:cs typeface="Calibri"/>
                <a:sym typeface="Calibri"/>
              </a:rPr>
              <a:t>and</a:t>
            </a:r>
            <a:r>
              <a:rPr lang="en" sz="1700" b="1">
                <a:latin typeface="Calibri"/>
                <a:ea typeface="Calibri"/>
                <a:cs typeface="Calibri"/>
                <a:sym typeface="Calibri"/>
              </a:rPr>
              <a:t> P(A ∩ B)</a:t>
            </a:r>
            <a:r>
              <a:rPr lang="en" sz="1700">
                <a:latin typeface="Calibri"/>
                <a:ea typeface="Calibri"/>
                <a:cs typeface="Calibri"/>
                <a:sym typeface="Calibri"/>
              </a:rPr>
              <a:t> =1/6  i.e. </a:t>
            </a:r>
            <a:r>
              <a:rPr lang="en" sz="1700" b="1">
                <a:latin typeface="Calibri"/>
                <a:ea typeface="Calibri"/>
                <a:cs typeface="Calibri"/>
                <a:sym typeface="Calibri"/>
              </a:rPr>
              <a:t>{3}</a:t>
            </a:r>
            <a:endParaRPr sz="1700" b="1">
              <a:latin typeface="Calibri"/>
              <a:ea typeface="Calibri"/>
              <a:cs typeface="Calibri"/>
              <a:sym typeface="Calibri"/>
            </a:endParaRPr>
          </a:p>
          <a:p>
            <a:pPr marL="0" lvl="0" indent="0" algn="l" rtl="0">
              <a:spcBef>
                <a:spcPts val="1200"/>
              </a:spcBef>
              <a:spcAft>
                <a:spcPts val="0"/>
              </a:spcAft>
              <a:buNone/>
            </a:pPr>
            <a:r>
              <a:rPr lang="en" sz="1700">
                <a:latin typeface="Calibri"/>
                <a:ea typeface="Calibri"/>
                <a:cs typeface="Calibri"/>
                <a:sym typeface="Calibri"/>
              </a:rPr>
              <a:t>P (A|B) is the probability of Event A knowing B has already occurred.</a:t>
            </a:r>
            <a:r>
              <a:rPr lang="en" sz="1700" b="1">
                <a:latin typeface="Calibri"/>
                <a:ea typeface="Calibri"/>
                <a:cs typeface="Calibri"/>
                <a:sym typeface="Calibri"/>
              </a:rPr>
              <a:t>		</a:t>
            </a:r>
            <a:endParaRPr sz="1700" b="1">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P(A│B) = P(A ∩ B)/ P(B) = (1/6)/(1/3) = 0.5</a:t>
            </a:r>
            <a:endParaRPr sz="1700" b="1">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Since P(A) and P(A|B) are equal to 0.5 - means that the occurrence of Event B does not impacted the probability of occurrence of event A. </a:t>
            </a:r>
            <a:endParaRPr sz="1700" b="1">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That means both the events are independent.</a:t>
            </a:r>
            <a:endParaRPr sz="1700" b="1">
              <a:latin typeface="Calibri"/>
              <a:ea typeface="Calibri"/>
              <a:cs typeface="Calibri"/>
              <a:sym typeface="Calibri"/>
            </a:endParaRPr>
          </a:p>
          <a:p>
            <a:pPr marL="0" lvl="0" indent="0" algn="l" rtl="0">
              <a:spcBef>
                <a:spcPts val="1200"/>
              </a:spcBef>
              <a:spcAft>
                <a:spcPts val="1200"/>
              </a:spcAft>
              <a:buNone/>
            </a:pPr>
            <a:r>
              <a:rPr lang="en" sz="1700" b="1">
                <a:latin typeface="Calibri"/>
                <a:ea typeface="Calibri"/>
                <a:cs typeface="Calibri"/>
                <a:sym typeface="Calibri"/>
              </a:rPr>
              <a:t>Thus - If A and B are independent events, then P(A│B) = P(A)</a:t>
            </a:r>
            <a:endParaRPr sz="1700" b="1">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3"/>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Independent Events</a:t>
            </a:r>
            <a:endParaRPr sz="2800">
              <a:latin typeface="Calibri"/>
              <a:ea typeface="Calibri"/>
              <a:cs typeface="Calibri"/>
              <a:sym typeface="Calibri"/>
            </a:endParaRPr>
          </a:p>
        </p:txBody>
      </p:sp>
      <p:sp>
        <p:nvSpPr>
          <p:cNvPr id="443" name="Google Shape;443;p43"/>
          <p:cNvSpPr/>
          <p:nvPr/>
        </p:nvSpPr>
        <p:spPr>
          <a:xfrm>
            <a:off x="322850" y="929725"/>
            <a:ext cx="3993000" cy="37728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txBox="1">
            <a:spLocks noGrp="1"/>
          </p:cNvSpPr>
          <p:nvPr>
            <p:ph type="body" idx="1"/>
          </p:nvPr>
        </p:nvSpPr>
        <p:spPr>
          <a:xfrm>
            <a:off x="475250" y="1206225"/>
            <a:ext cx="3263400" cy="32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Calibri"/>
                <a:ea typeface="Calibri"/>
                <a:cs typeface="Calibri"/>
                <a:sym typeface="Calibri"/>
              </a:rPr>
              <a:t>Using multiplication Rule -</a:t>
            </a:r>
            <a:endParaRPr sz="1700">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P(A ∩ B) = P(B) .P(A│B)</a:t>
            </a:r>
            <a:endParaRPr sz="1700" b="1">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P(A ∩ B) = P(B) .P(A)</a:t>
            </a:r>
            <a:endParaRPr sz="1700" b="1">
              <a:latin typeface="Calibri"/>
              <a:ea typeface="Calibri"/>
              <a:cs typeface="Calibri"/>
              <a:sym typeface="Calibri"/>
            </a:endParaRPr>
          </a:p>
          <a:p>
            <a:pPr marL="0" lvl="0" indent="0" algn="l" rtl="0">
              <a:spcBef>
                <a:spcPts val="1200"/>
              </a:spcBef>
              <a:spcAft>
                <a:spcPts val="0"/>
              </a:spcAft>
              <a:buNone/>
            </a:pPr>
            <a:r>
              <a:rPr lang="en" sz="1700">
                <a:latin typeface="Calibri"/>
                <a:ea typeface="Calibri"/>
                <a:cs typeface="Calibri"/>
                <a:sym typeface="Calibri"/>
              </a:rPr>
              <a:t>Thus - A and B are two events associated with the same random experiment, then A and B are known as independent events if -</a:t>
            </a:r>
            <a:endParaRPr sz="1700">
              <a:latin typeface="Calibri"/>
              <a:ea typeface="Calibri"/>
              <a:cs typeface="Calibri"/>
              <a:sym typeface="Calibri"/>
            </a:endParaRPr>
          </a:p>
          <a:p>
            <a:pPr marL="0" lvl="0" indent="0" algn="l" rtl="0">
              <a:spcBef>
                <a:spcPts val="1200"/>
              </a:spcBef>
              <a:spcAft>
                <a:spcPts val="1200"/>
              </a:spcAft>
              <a:buNone/>
            </a:pPr>
            <a:r>
              <a:rPr lang="en" sz="1700" b="1">
                <a:latin typeface="Calibri"/>
                <a:ea typeface="Calibri"/>
                <a:cs typeface="Calibri"/>
                <a:sym typeface="Calibri"/>
              </a:rPr>
              <a:t>P(A ∩ B) = P(B) .P(A)</a:t>
            </a:r>
            <a:endParaRPr sz="1700" b="1">
              <a:latin typeface="Calibri"/>
              <a:ea typeface="Calibri"/>
              <a:cs typeface="Calibri"/>
              <a:sym typeface="Calibri"/>
            </a:endParaRPr>
          </a:p>
        </p:txBody>
      </p:sp>
      <p:sp>
        <p:nvSpPr>
          <p:cNvPr id="445" name="Google Shape;445;p43"/>
          <p:cNvSpPr/>
          <p:nvPr/>
        </p:nvSpPr>
        <p:spPr>
          <a:xfrm>
            <a:off x="5617850" y="869250"/>
            <a:ext cx="1000200" cy="87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446" name="Google Shape;446;p43"/>
          <p:cNvSpPr/>
          <p:nvPr/>
        </p:nvSpPr>
        <p:spPr>
          <a:xfrm>
            <a:off x="7032325" y="869250"/>
            <a:ext cx="1000200" cy="87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447" name="Google Shape;447;p43"/>
          <p:cNvSpPr/>
          <p:nvPr/>
        </p:nvSpPr>
        <p:spPr>
          <a:xfrm>
            <a:off x="5691200" y="2387025"/>
            <a:ext cx="2341200" cy="642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1700" b="1">
                <a:solidFill>
                  <a:schemeClr val="dk2"/>
                </a:solidFill>
                <a:latin typeface="Calibri"/>
                <a:ea typeface="Calibri"/>
                <a:cs typeface="Calibri"/>
                <a:sym typeface="Calibri"/>
              </a:rPr>
              <a:t>P(A ∩ B) = P(B) .P(A)</a:t>
            </a:r>
            <a:endParaRPr/>
          </a:p>
        </p:txBody>
      </p:sp>
      <p:sp>
        <p:nvSpPr>
          <p:cNvPr id="448" name="Google Shape;448;p43"/>
          <p:cNvSpPr/>
          <p:nvPr/>
        </p:nvSpPr>
        <p:spPr>
          <a:xfrm>
            <a:off x="5691200" y="3606225"/>
            <a:ext cx="2341200" cy="642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1700" b="1">
                <a:solidFill>
                  <a:schemeClr val="dk2"/>
                </a:solidFill>
                <a:latin typeface="Calibri"/>
                <a:ea typeface="Calibri"/>
                <a:cs typeface="Calibri"/>
                <a:sym typeface="Calibri"/>
              </a:rPr>
              <a:t>INDEPENDENT</a:t>
            </a:r>
            <a:endParaRPr/>
          </a:p>
        </p:txBody>
      </p:sp>
      <p:cxnSp>
        <p:nvCxnSpPr>
          <p:cNvPr id="449" name="Google Shape;449;p43"/>
          <p:cNvCxnSpPr/>
          <p:nvPr/>
        </p:nvCxnSpPr>
        <p:spPr>
          <a:xfrm>
            <a:off x="6177000" y="1757025"/>
            <a:ext cx="425700" cy="630000"/>
          </a:xfrm>
          <a:prstGeom prst="straightConnector1">
            <a:avLst/>
          </a:prstGeom>
          <a:noFill/>
          <a:ln w="9525" cap="flat" cmpd="sng">
            <a:solidFill>
              <a:schemeClr val="dk2"/>
            </a:solidFill>
            <a:prstDash val="solid"/>
            <a:round/>
            <a:headEnd type="none" w="med" len="med"/>
            <a:tailEnd type="triangle" w="med" len="med"/>
          </a:ln>
        </p:spPr>
      </p:cxnSp>
      <p:cxnSp>
        <p:nvCxnSpPr>
          <p:cNvPr id="450" name="Google Shape;450;p43"/>
          <p:cNvCxnSpPr>
            <a:stCxn id="446" idx="2"/>
          </p:cNvCxnSpPr>
          <p:nvPr/>
        </p:nvCxnSpPr>
        <p:spPr>
          <a:xfrm flipH="1">
            <a:off x="6966025" y="1743750"/>
            <a:ext cx="566400" cy="643200"/>
          </a:xfrm>
          <a:prstGeom prst="straightConnector1">
            <a:avLst/>
          </a:prstGeom>
          <a:noFill/>
          <a:ln w="9525" cap="flat" cmpd="sng">
            <a:solidFill>
              <a:schemeClr val="dk2"/>
            </a:solidFill>
            <a:prstDash val="solid"/>
            <a:round/>
            <a:headEnd type="none" w="med" len="med"/>
            <a:tailEnd type="triangle" w="med" len="med"/>
          </a:ln>
        </p:spPr>
      </p:cxnSp>
      <p:cxnSp>
        <p:nvCxnSpPr>
          <p:cNvPr id="451" name="Google Shape;451;p43"/>
          <p:cNvCxnSpPr>
            <a:stCxn id="447" idx="2"/>
            <a:endCxn id="448" idx="0"/>
          </p:cNvCxnSpPr>
          <p:nvPr/>
        </p:nvCxnSpPr>
        <p:spPr>
          <a:xfrm>
            <a:off x="6861800" y="3029625"/>
            <a:ext cx="0" cy="576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4"/>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Independent Events</a:t>
            </a:r>
            <a:endParaRPr sz="2800">
              <a:latin typeface="Calibri"/>
              <a:ea typeface="Calibri"/>
              <a:cs typeface="Calibri"/>
              <a:sym typeface="Calibri"/>
            </a:endParaRPr>
          </a:p>
        </p:txBody>
      </p:sp>
      <p:sp>
        <p:nvSpPr>
          <p:cNvPr id="457" name="Google Shape;457;p44"/>
          <p:cNvSpPr/>
          <p:nvPr/>
        </p:nvSpPr>
        <p:spPr>
          <a:xfrm>
            <a:off x="62975" y="1001175"/>
            <a:ext cx="11208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44"/>
          <p:cNvPicPr preferRelativeResize="0"/>
          <p:nvPr/>
        </p:nvPicPr>
        <p:blipFill>
          <a:blip r:embed="rId3">
            <a:alphaModFix/>
          </a:blip>
          <a:stretch>
            <a:fillRect/>
          </a:stretch>
        </p:blipFill>
        <p:spPr>
          <a:xfrm>
            <a:off x="1040400" y="734648"/>
            <a:ext cx="6801799" cy="39232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5"/>
          <p:cNvSpPr/>
          <p:nvPr/>
        </p:nvSpPr>
        <p:spPr>
          <a:xfrm>
            <a:off x="322850" y="3475700"/>
            <a:ext cx="4622700" cy="8028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De Morgans’s law</a:t>
            </a:r>
            <a:endParaRPr sz="2800">
              <a:latin typeface="Calibri"/>
              <a:ea typeface="Calibri"/>
              <a:cs typeface="Calibri"/>
              <a:sym typeface="Calibri"/>
            </a:endParaRPr>
          </a:p>
        </p:txBody>
      </p:sp>
      <p:sp>
        <p:nvSpPr>
          <p:cNvPr id="465" name="Google Shape;465;p45"/>
          <p:cNvSpPr/>
          <p:nvPr/>
        </p:nvSpPr>
        <p:spPr>
          <a:xfrm>
            <a:off x="322850" y="1050925"/>
            <a:ext cx="4622700" cy="23133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txBox="1">
            <a:spLocks noGrp="1"/>
          </p:cNvSpPr>
          <p:nvPr>
            <p:ph type="body" idx="1"/>
          </p:nvPr>
        </p:nvSpPr>
        <p:spPr>
          <a:xfrm>
            <a:off x="475250" y="1130025"/>
            <a:ext cx="4361700" cy="20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First law </a:t>
            </a:r>
            <a:r>
              <a:rPr lang="en" sz="1700">
                <a:latin typeface="Calibri"/>
                <a:ea typeface="Calibri"/>
                <a:cs typeface="Calibri"/>
                <a:sym typeface="Calibri"/>
              </a:rPr>
              <a:t>states that - The complement of the union of two sets is the intersection of their complements	</a:t>
            </a:r>
            <a:endParaRPr sz="1700">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LHS</a:t>
            </a:r>
            <a:r>
              <a:rPr lang="en" sz="1700">
                <a:latin typeface="Calibri"/>
                <a:ea typeface="Calibri"/>
                <a:cs typeface="Calibri"/>
                <a:sym typeface="Calibri"/>
              </a:rPr>
              <a:t>	Complement of Union of two sets </a:t>
            </a:r>
            <a:endParaRPr sz="1700">
              <a:latin typeface="Calibri"/>
              <a:ea typeface="Calibri"/>
              <a:cs typeface="Calibri"/>
              <a:sym typeface="Calibri"/>
            </a:endParaRPr>
          </a:p>
          <a:p>
            <a:pPr marL="0" lvl="0" indent="0" algn="l" rtl="0">
              <a:spcBef>
                <a:spcPts val="1200"/>
              </a:spcBef>
              <a:spcAft>
                <a:spcPts val="1200"/>
              </a:spcAft>
              <a:buNone/>
            </a:pPr>
            <a:r>
              <a:rPr lang="en" sz="1700" b="1">
                <a:latin typeface="Calibri"/>
                <a:ea typeface="Calibri"/>
                <a:cs typeface="Calibri"/>
                <a:sym typeface="Calibri"/>
              </a:rPr>
              <a:t>RHS</a:t>
            </a:r>
            <a:r>
              <a:rPr lang="en" sz="1700">
                <a:latin typeface="Calibri"/>
                <a:ea typeface="Calibri"/>
                <a:cs typeface="Calibri"/>
                <a:sym typeface="Calibri"/>
              </a:rPr>
              <a:t>	Intersection of their Complements</a:t>
            </a:r>
            <a:endParaRPr sz="1700" b="1">
              <a:latin typeface="Calibri"/>
              <a:ea typeface="Calibri"/>
              <a:cs typeface="Calibri"/>
              <a:sym typeface="Calibri"/>
            </a:endParaRPr>
          </a:p>
        </p:txBody>
      </p:sp>
      <p:pic>
        <p:nvPicPr>
          <p:cNvPr id="467" name="Google Shape;467;p45"/>
          <p:cNvPicPr preferRelativeResize="0"/>
          <p:nvPr/>
        </p:nvPicPr>
        <p:blipFill>
          <a:blip r:embed="rId3">
            <a:alphaModFix/>
          </a:blip>
          <a:stretch>
            <a:fillRect/>
          </a:stretch>
        </p:blipFill>
        <p:spPr>
          <a:xfrm>
            <a:off x="5517450" y="1664425"/>
            <a:ext cx="3133200" cy="2093785"/>
          </a:xfrm>
          <a:prstGeom prst="rect">
            <a:avLst/>
          </a:prstGeom>
          <a:noFill/>
          <a:ln>
            <a:noFill/>
          </a:ln>
        </p:spPr>
      </p:pic>
      <p:sp>
        <p:nvSpPr>
          <p:cNvPr id="468" name="Google Shape;468;p45"/>
          <p:cNvSpPr txBox="1">
            <a:spLocks noGrp="1"/>
          </p:cNvSpPr>
          <p:nvPr>
            <p:ph type="body" idx="1"/>
          </p:nvPr>
        </p:nvSpPr>
        <p:spPr>
          <a:xfrm>
            <a:off x="475250" y="3568425"/>
            <a:ext cx="436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100" b="1">
                <a:latin typeface="Calibri"/>
                <a:ea typeface="Calibri"/>
                <a:cs typeface="Calibri"/>
                <a:sym typeface="Calibri"/>
              </a:rPr>
              <a:t>(A U B)' </a:t>
            </a:r>
            <a:r>
              <a:rPr lang="en" sz="2100">
                <a:latin typeface="Calibri"/>
                <a:ea typeface="Calibri"/>
                <a:cs typeface="Calibri"/>
                <a:sym typeface="Calibri"/>
              </a:rPr>
              <a:t>= </a:t>
            </a:r>
            <a:r>
              <a:rPr lang="en" sz="2100" b="1">
                <a:latin typeface="Calibri"/>
                <a:ea typeface="Calibri"/>
                <a:cs typeface="Calibri"/>
                <a:sym typeface="Calibri"/>
              </a:rPr>
              <a:t>(A)' ∩ (B)'</a:t>
            </a:r>
            <a:endParaRPr sz="2100" b="1">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6"/>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De Morgans’s law</a:t>
            </a:r>
            <a:endParaRPr sz="2800">
              <a:latin typeface="Calibri"/>
              <a:ea typeface="Calibri"/>
              <a:cs typeface="Calibri"/>
              <a:sym typeface="Calibri"/>
            </a:endParaRPr>
          </a:p>
        </p:txBody>
      </p:sp>
      <p:pic>
        <p:nvPicPr>
          <p:cNvPr id="474" name="Google Shape;474;p46"/>
          <p:cNvPicPr preferRelativeResize="0"/>
          <p:nvPr/>
        </p:nvPicPr>
        <p:blipFill>
          <a:blip r:embed="rId3">
            <a:alphaModFix/>
          </a:blip>
          <a:stretch>
            <a:fillRect/>
          </a:stretch>
        </p:blipFill>
        <p:spPr>
          <a:xfrm>
            <a:off x="5383225" y="1617025"/>
            <a:ext cx="3185700" cy="2116200"/>
          </a:xfrm>
          <a:prstGeom prst="rect">
            <a:avLst/>
          </a:prstGeom>
          <a:noFill/>
          <a:ln>
            <a:noFill/>
          </a:ln>
        </p:spPr>
      </p:pic>
      <p:sp>
        <p:nvSpPr>
          <p:cNvPr id="475" name="Google Shape;475;p46"/>
          <p:cNvSpPr/>
          <p:nvPr/>
        </p:nvSpPr>
        <p:spPr>
          <a:xfrm>
            <a:off x="322850" y="3475700"/>
            <a:ext cx="4622700" cy="8028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322850" y="1050925"/>
            <a:ext cx="4622700" cy="23133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txBox="1">
            <a:spLocks noGrp="1"/>
          </p:cNvSpPr>
          <p:nvPr>
            <p:ph type="body" idx="1"/>
          </p:nvPr>
        </p:nvSpPr>
        <p:spPr>
          <a:xfrm>
            <a:off x="475250" y="1130025"/>
            <a:ext cx="4361700" cy="20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Second law </a:t>
            </a:r>
            <a:r>
              <a:rPr lang="en" sz="1700">
                <a:latin typeface="Calibri"/>
                <a:ea typeface="Calibri"/>
                <a:cs typeface="Calibri"/>
                <a:sym typeface="Calibri"/>
              </a:rPr>
              <a:t>states that - the complement of the intersection of two sets is the union of their complements	</a:t>
            </a:r>
            <a:endParaRPr sz="1700">
              <a:latin typeface="Calibri"/>
              <a:ea typeface="Calibri"/>
              <a:cs typeface="Calibri"/>
              <a:sym typeface="Calibri"/>
            </a:endParaRPr>
          </a:p>
          <a:p>
            <a:pPr marL="0" lvl="0" indent="0" algn="l" rtl="0">
              <a:spcBef>
                <a:spcPts val="1200"/>
              </a:spcBef>
              <a:spcAft>
                <a:spcPts val="0"/>
              </a:spcAft>
              <a:buNone/>
            </a:pPr>
            <a:r>
              <a:rPr lang="en" sz="1700" b="1">
                <a:latin typeface="Calibri"/>
                <a:ea typeface="Calibri"/>
                <a:cs typeface="Calibri"/>
                <a:sym typeface="Calibri"/>
              </a:rPr>
              <a:t>LHS</a:t>
            </a:r>
            <a:r>
              <a:rPr lang="en" sz="1700">
                <a:latin typeface="Calibri"/>
                <a:ea typeface="Calibri"/>
                <a:cs typeface="Calibri"/>
                <a:sym typeface="Calibri"/>
              </a:rPr>
              <a:t>	Complement of intersection of two sets </a:t>
            </a:r>
            <a:endParaRPr sz="1700">
              <a:latin typeface="Calibri"/>
              <a:ea typeface="Calibri"/>
              <a:cs typeface="Calibri"/>
              <a:sym typeface="Calibri"/>
            </a:endParaRPr>
          </a:p>
          <a:p>
            <a:pPr marL="0" lvl="0" indent="0" algn="l" rtl="0">
              <a:spcBef>
                <a:spcPts val="1200"/>
              </a:spcBef>
              <a:spcAft>
                <a:spcPts val="1200"/>
              </a:spcAft>
              <a:buNone/>
            </a:pPr>
            <a:r>
              <a:rPr lang="en" sz="1700" b="1">
                <a:latin typeface="Calibri"/>
                <a:ea typeface="Calibri"/>
                <a:cs typeface="Calibri"/>
                <a:sym typeface="Calibri"/>
              </a:rPr>
              <a:t>RHS</a:t>
            </a:r>
            <a:r>
              <a:rPr lang="en" sz="1700">
                <a:latin typeface="Calibri"/>
                <a:ea typeface="Calibri"/>
                <a:cs typeface="Calibri"/>
                <a:sym typeface="Calibri"/>
              </a:rPr>
              <a:t>	Union of their Complements</a:t>
            </a:r>
            <a:endParaRPr sz="1700" b="1">
              <a:latin typeface="Calibri"/>
              <a:ea typeface="Calibri"/>
              <a:cs typeface="Calibri"/>
              <a:sym typeface="Calibri"/>
            </a:endParaRPr>
          </a:p>
        </p:txBody>
      </p:sp>
      <p:sp>
        <p:nvSpPr>
          <p:cNvPr id="478" name="Google Shape;478;p46"/>
          <p:cNvSpPr txBox="1">
            <a:spLocks noGrp="1"/>
          </p:cNvSpPr>
          <p:nvPr>
            <p:ph type="body" idx="1"/>
          </p:nvPr>
        </p:nvSpPr>
        <p:spPr>
          <a:xfrm>
            <a:off x="475250" y="3568425"/>
            <a:ext cx="436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100" b="1">
                <a:latin typeface="Calibri"/>
                <a:ea typeface="Calibri"/>
                <a:cs typeface="Calibri"/>
                <a:sym typeface="Calibri"/>
              </a:rPr>
              <a:t>(A ∩ B)' </a:t>
            </a:r>
            <a:r>
              <a:rPr lang="en" sz="2100">
                <a:latin typeface="Calibri"/>
                <a:ea typeface="Calibri"/>
                <a:cs typeface="Calibri"/>
                <a:sym typeface="Calibri"/>
              </a:rPr>
              <a:t>= </a:t>
            </a:r>
            <a:r>
              <a:rPr lang="en" sz="2100" b="1">
                <a:latin typeface="Calibri"/>
                <a:ea typeface="Calibri"/>
                <a:cs typeface="Calibri"/>
                <a:sym typeface="Calibri"/>
              </a:rPr>
              <a:t>(A)' U (B)'</a:t>
            </a:r>
            <a:endParaRPr sz="2100" b="1">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7"/>
          <p:cNvSpPr/>
          <p:nvPr/>
        </p:nvSpPr>
        <p:spPr>
          <a:xfrm>
            <a:off x="3148500" y="829150"/>
            <a:ext cx="5607600" cy="41025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7"/>
          <p:cNvSpPr txBox="1">
            <a:spLocks noGrp="1"/>
          </p:cNvSpPr>
          <p:nvPr>
            <p:ph type="title"/>
          </p:nvPr>
        </p:nvSpPr>
        <p:spPr>
          <a:xfrm>
            <a:off x="83100" y="64025"/>
            <a:ext cx="86730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Example of De Morgans’s law</a:t>
            </a:r>
            <a:endParaRPr sz="2800">
              <a:latin typeface="Calibri"/>
              <a:ea typeface="Calibri"/>
              <a:cs typeface="Calibri"/>
              <a:sym typeface="Calibri"/>
            </a:endParaRPr>
          </a:p>
        </p:txBody>
      </p:sp>
      <p:sp>
        <p:nvSpPr>
          <p:cNvPr id="485" name="Google Shape;485;p47"/>
          <p:cNvSpPr/>
          <p:nvPr/>
        </p:nvSpPr>
        <p:spPr>
          <a:xfrm>
            <a:off x="94250" y="1812925"/>
            <a:ext cx="3254400" cy="22686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txBox="1">
            <a:spLocks noGrp="1"/>
          </p:cNvSpPr>
          <p:nvPr>
            <p:ph type="body" idx="1"/>
          </p:nvPr>
        </p:nvSpPr>
        <p:spPr>
          <a:xfrm>
            <a:off x="246650" y="1892025"/>
            <a:ext cx="3102000" cy="20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latin typeface="Calibri"/>
                <a:ea typeface="Calibri"/>
                <a:cs typeface="Calibri"/>
                <a:sym typeface="Calibri"/>
              </a:rPr>
              <a:t>If U = </a:t>
            </a:r>
            <a:r>
              <a:rPr lang="en" sz="1700" dirty="0">
                <a:latin typeface="Calibri"/>
                <a:ea typeface="Calibri"/>
                <a:cs typeface="Calibri"/>
                <a:sym typeface="Calibri"/>
              </a:rPr>
              <a:t>{1, 2, 3, 4, 5, 6, 7, 8,9,10}</a:t>
            </a:r>
            <a:r>
              <a:rPr lang="en" sz="1700" b="1" dirty="0">
                <a:latin typeface="Calibri"/>
                <a:ea typeface="Calibri"/>
                <a:cs typeface="Calibri"/>
                <a:sym typeface="Calibri"/>
              </a:rPr>
              <a:t>, A =</a:t>
            </a:r>
            <a:r>
              <a:rPr lang="en" sz="1700" dirty="0">
                <a:latin typeface="Calibri"/>
                <a:ea typeface="Calibri"/>
                <a:cs typeface="Calibri"/>
                <a:sym typeface="Calibri"/>
              </a:rPr>
              <a:t>{3, 4, 5,6}</a:t>
            </a:r>
            <a:r>
              <a:rPr lang="en" sz="1700" b="1" dirty="0">
                <a:latin typeface="Calibri"/>
                <a:ea typeface="Calibri"/>
                <a:cs typeface="Calibri"/>
                <a:sym typeface="Calibri"/>
              </a:rPr>
              <a:t>, B</a:t>
            </a:r>
            <a:r>
              <a:rPr lang="en" sz="1700" dirty="0">
                <a:latin typeface="Calibri"/>
                <a:ea typeface="Calibri"/>
                <a:cs typeface="Calibri"/>
                <a:sym typeface="Calibri"/>
              </a:rPr>
              <a:t> = {4, 5, 6,7}</a:t>
            </a:r>
            <a:r>
              <a:rPr lang="en" sz="1700" b="1" dirty="0">
                <a:latin typeface="Calibri"/>
                <a:ea typeface="Calibri"/>
                <a:cs typeface="Calibri"/>
                <a:sym typeface="Calibri"/>
              </a:rPr>
              <a:t>. </a:t>
            </a:r>
            <a:endParaRPr sz="1700" b="1" dirty="0">
              <a:latin typeface="Calibri"/>
              <a:ea typeface="Calibri"/>
              <a:cs typeface="Calibri"/>
              <a:sym typeface="Calibri"/>
            </a:endParaRPr>
          </a:p>
          <a:p>
            <a:pPr marL="0" lvl="0" indent="0" algn="l" rtl="0">
              <a:spcBef>
                <a:spcPts val="1200"/>
              </a:spcBef>
              <a:spcAft>
                <a:spcPts val="0"/>
              </a:spcAft>
              <a:buNone/>
            </a:pPr>
            <a:r>
              <a:rPr lang="en" sz="1700" b="1" dirty="0">
                <a:latin typeface="Calibri"/>
                <a:ea typeface="Calibri"/>
                <a:cs typeface="Calibri"/>
                <a:sym typeface="Calibri"/>
              </a:rPr>
              <a:t>Then show that </a:t>
            </a:r>
            <a:endParaRPr sz="1700" b="1" dirty="0">
              <a:latin typeface="Calibri"/>
              <a:ea typeface="Calibri"/>
              <a:cs typeface="Calibri"/>
              <a:sym typeface="Calibri"/>
            </a:endParaRPr>
          </a:p>
          <a:p>
            <a:pPr marL="457200" lvl="0" indent="-336550" algn="l" rtl="0">
              <a:spcBef>
                <a:spcPts val="1200"/>
              </a:spcBef>
              <a:spcAft>
                <a:spcPts val="0"/>
              </a:spcAft>
              <a:buSzPts val="1700"/>
              <a:buFont typeface="Calibri"/>
              <a:buAutoNum type="alphaLcParenR"/>
            </a:pPr>
            <a:r>
              <a:rPr lang="en" sz="1700" b="1" dirty="0">
                <a:latin typeface="Calibri"/>
                <a:ea typeface="Calibri"/>
                <a:cs typeface="Calibri"/>
                <a:sym typeface="Calibri"/>
              </a:rPr>
              <a:t>(AUB)’ = A’∩B’</a:t>
            </a:r>
            <a:endParaRPr sz="1700" b="1" dirty="0">
              <a:latin typeface="Calibri"/>
              <a:ea typeface="Calibri"/>
              <a:cs typeface="Calibri"/>
              <a:sym typeface="Calibri"/>
            </a:endParaRPr>
          </a:p>
          <a:p>
            <a:pPr marL="457200" lvl="0" indent="-336550" algn="l" rtl="0">
              <a:spcBef>
                <a:spcPts val="0"/>
              </a:spcBef>
              <a:spcAft>
                <a:spcPts val="0"/>
              </a:spcAft>
              <a:buSzPts val="1700"/>
              <a:buFont typeface="Calibri"/>
              <a:buAutoNum type="alphaLcParenR"/>
            </a:pPr>
            <a:r>
              <a:rPr lang="en" sz="1700" b="1" dirty="0">
                <a:latin typeface="Calibri"/>
                <a:ea typeface="Calibri"/>
                <a:cs typeface="Calibri"/>
                <a:sym typeface="Calibri"/>
              </a:rPr>
              <a:t>(A∩B)’ = A’U B’.</a:t>
            </a:r>
            <a:endParaRPr sz="1700" b="1" dirty="0">
              <a:latin typeface="Calibri"/>
              <a:ea typeface="Calibri"/>
              <a:cs typeface="Calibri"/>
              <a:sym typeface="Calibri"/>
            </a:endParaRPr>
          </a:p>
        </p:txBody>
      </p:sp>
      <p:sp>
        <p:nvSpPr>
          <p:cNvPr id="487" name="Google Shape;487;p47"/>
          <p:cNvSpPr txBox="1">
            <a:spLocks noGrp="1"/>
          </p:cNvSpPr>
          <p:nvPr>
            <p:ph type="body" idx="1"/>
          </p:nvPr>
        </p:nvSpPr>
        <p:spPr>
          <a:xfrm>
            <a:off x="3486875" y="1358625"/>
            <a:ext cx="2714100" cy="15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LHS</a:t>
            </a:r>
            <a:endParaRPr sz="1700" b="1">
              <a:latin typeface="Calibri"/>
              <a:ea typeface="Calibri"/>
              <a:cs typeface="Calibri"/>
              <a:sym typeface="Calibri"/>
            </a:endParaRPr>
          </a:p>
          <a:p>
            <a:pPr marL="0" lvl="0" indent="0" algn="l" rtl="0">
              <a:lnSpc>
                <a:spcPct val="100000"/>
              </a:lnSpc>
              <a:spcBef>
                <a:spcPts val="1200"/>
              </a:spcBef>
              <a:spcAft>
                <a:spcPts val="0"/>
              </a:spcAft>
              <a:buNone/>
            </a:pPr>
            <a:r>
              <a:rPr lang="en" sz="1700" b="1">
                <a:latin typeface="Calibri"/>
                <a:ea typeface="Calibri"/>
                <a:cs typeface="Calibri"/>
                <a:sym typeface="Calibri"/>
              </a:rPr>
              <a:t>(A U B) - {3,4,5,6,7}</a:t>
            </a:r>
            <a:endParaRPr sz="1700" b="1">
              <a:latin typeface="Calibri"/>
              <a:ea typeface="Calibri"/>
              <a:cs typeface="Calibri"/>
              <a:sym typeface="Calibri"/>
            </a:endParaRPr>
          </a:p>
          <a:p>
            <a:pPr marL="0" lvl="0" indent="0" algn="l" rtl="0">
              <a:lnSpc>
                <a:spcPct val="100000"/>
              </a:lnSpc>
              <a:spcBef>
                <a:spcPts val="0"/>
              </a:spcBef>
              <a:spcAft>
                <a:spcPts val="0"/>
              </a:spcAft>
              <a:buNone/>
            </a:pPr>
            <a:r>
              <a:rPr lang="en" sz="1700" b="1">
                <a:solidFill>
                  <a:srgbClr val="980000"/>
                </a:solidFill>
                <a:latin typeface="Calibri"/>
                <a:ea typeface="Calibri"/>
                <a:cs typeface="Calibri"/>
                <a:sym typeface="Calibri"/>
              </a:rPr>
              <a:t>(A U B)' - {1,2,,8,9,10}</a:t>
            </a:r>
            <a:endParaRPr sz="1700" b="1">
              <a:solidFill>
                <a:srgbClr val="980000"/>
              </a:solidFill>
              <a:latin typeface="Calibri"/>
              <a:ea typeface="Calibri"/>
              <a:cs typeface="Calibri"/>
              <a:sym typeface="Calibri"/>
            </a:endParaRPr>
          </a:p>
          <a:p>
            <a:pPr marL="0" lvl="0" indent="0" algn="l" rtl="0">
              <a:spcBef>
                <a:spcPts val="0"/>
              </a:spcBef>
              <a:spcAft>
                <a:spcPts val="1200"/>
              </a:spcAft>
              <a:buNone/>
            </a:pPr>
            <a:endParaRPr sz="1700" b="1">
              <a:latin typeface="Calibri"/>
              <a:ea typeface="Calibri"/>
              <a:cs typeface="Calibri"/>
              <a:sym typeface="Calibri"/>
            </a:endParaRPr>
          </a:p>
        </p:txBody>
      </p:sp>
      <p:sp>
        <p:nvSpPr>
          <p:cNvPr id="488" name="Google Shape;488;p47"/>
          <p:cNvSpPr txBox="1">
            <a:spLocks noGrp="1"/>
          </p:cNvSpPr>
          <p:nvPr>
            <p:ph type="body" idx="1"/>
          </p:nvPr>
        </p:nvSpPr>
        <p:spPr>
          <a:xfrm>
            <a:off x="6230075" y="1282425"/>
            <a:ext cx="2379300" cy="134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dirty="0">
                <a:latin typeface="Calibri"/>
                <a:ea typeface="Calibri"/>
                <a:cs typeface="Calibri"/>
                <a:sym typeface="Calibri"/>
              </a:rPr>
              <a:t>RHS</a:t>
            </a:r>
            <a:endParaRPr sz="1700" b="1" dirty="0">
              <a:latin typeface="Calibri"/>
              <a:ea typeface="Calibri"/>
              <a:cs typeface="Calibri"/>
              <a:sym typeface="Calibri"/>
            </a:endParaRPr>
          </a:p>
          <a:p>
            <a:pPr marL="0" lvl="0" indent="0" algn="l" rtl="0">
              <a:lnSpc>
                <a:spcPct val="100000"/>
              </a:lnSpc>
              <a:spcBef>
                <a:spcPts val="0"/>
              </a:spcBef>
              <a:spcAft>
                <a:spcPts val="0"/>
              </a:spcAft>
              <a:buNone/>
            </a:pPr>
            <a:endParaRPr sz="1700" b="1" dirty="0">
              <a:latin typeface="Calibri"/>
              <a:ea typeface="Calibri"/>
              <a:cs typeface="Calibri"/>
              <a:sym typeface="Calibri"/>
            </a:endParaRPr>
          </a:p>
          <a:p>
            <a:pPr marL="0" lvl="0" indent="0" algn="l" rtl="0">
              <a:lnSpc>
                <a:spcPct val="100000"/>
              </a:lnSpc>
              <a:spcBef>
                <a:spcPts val="0"/>
              </a:spcBef>
              <a:spcAft>
                <a:spcPts val="0"/>
              </a:spcAft>
              <a:buNone/>
            </a:pPr>
            <a:r>
              <a:rPr lang="en" sz="1700" b="1" dirty="0">
                <a:latin typeface="Calibri"/>
                <a:ea typeface="Calibri"/>
                <a:cs typeface="Calibri"/>
                <a:sym typeface="Calibri"/>
              </a:rPr>
              <a:t>(A)' - {1,2,7,8,9,10}</a:t>
            </a:r>
            <a:endParaRPr sz="1700" b="1" dirty="0">
              <a:latin typeface="Calibri"/>
              <a:ea typeface="Calibri"/>
              <a:cs typeface="Calibri"/>
              <a:sym typeface="Calibri"/>
            </a:endParaRPr>
          </a:p>
          <a:p>
            <a:pPr marL="0" lvl="0" indent="0" algn="l" rtl="0">
              <a:lnSpc>
                <a:spcPct val="100000"/>
              </a:lnSpc>
              <a:spcBef>
                <a:spcPts val="0"/>
              </a:spcBef>
              <a:spcAft>
                <a:spcPts val="0"/>
              </a:spcAft>
              <a:buNone/>
            </a:pPr>
            <a:r>
              <a:rPr lang="en" sz="1700" b="1" dirty="0">
                <a:latin typeface="Calibri"/>
                <a:ea typeface="Calibri"/>
                <a:cs typeface="Calibri"/>
                <a:sym typeface="Calibri"/>
              </a:rPr>
              <a:t>(B)' - {1,2,3,8,9,10}</a:t>
            </a:r>
            <a:endParaRPr sz="1700" b="1" dirty="0">
              <a:latin typeface="Calibri"/>
              <a:ea typeface="Calibri"/>
              <a:cs typeface="Calibri"/>
              <a:sym typeface="Calibri"/>
            </a:endParaRPr>
          </a:p>
          <a:p>
            <a:pPr marL="0" lvl="0" indent="0" algn="l" rtl="0">
              <a:lnSpc>
                <a:spcPct val="100000"/>
              </a:lnSpc>
              <a:spcBef>
                <a:spcPts val="0"/>
              </a:spcBef>
              <a:spcAft>
                <a:spcPts val="0"/>
              </a:spcAft>
              <a:buNone/>
            </a:pPr>
            <a:r>
              <a:rPr lang="en" sz="1700" b="1" dirty="0">
                <a:solidFill>
                  <a:srgbClr val="980000"/>
                </a:solidFill>
                <a:latin typeface="Calibri"/>
                <a:ea typeface="Calibri"/>
                <a:cs typeface="Calibri"/>
                <a:sym typeface="Calibri"/>
              </a:rPr>
              <a:t>(A)' ∩ (B)' - {1,2,8,9,10}</a:t>
            </a:r>
            <a:endParaRPr sz="1700" b="1" dirty="0">
              <a:solidFill>
                <a:srgbClr val="980000"/>
              </a:solidFill>
              <a:latin typeface="Calibri"/>
              <a:ea typeface="Calibri"/>
              <a:cs typeface="Calibri"/>
              <a:sym typeface="Calibri"/>
            </a:endParaRPr>
          </a:p>
        </p:txBody>
      </p:sp>
      <p:sp>
        <p:nvSpPr>
          <p:cNvPr id="489" name="Google Shape;489;p47"/>
          <p:cNvSpPr txBox="1">
            <a:spLocks noGrp="1"/>
          </p:cNvSpPr>
          <p:nvPr>
            <p:ph type="body" idx="1"/>
          </p:nvPr>
        </p:nvSpPr>
        <p:spPr>
          <a:xfrm>
            <a:off x="4248900" y="908825"/>
            <a:ext cx="3102000" cy="415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900" b="1" dirty="0">
                <a:latin typeface="Calibri"/>
                <a:ea typeface="Calibri"/>
                <a:cs typeface="Calibri"/>
                <a:sym typeface="Calibri"/>
              </a:rPr>
              <a:t>(AUB)’ = A’ ∩ B’</a:t>
            </a:r>
            <a:endParaRPr sz="1900" b="1" dirty="0">
              <a:latin typeface="Calibri"/>
              <a:ea typeface="Calibri"/>
              <a:cs typeface="Calibri"/>
              <a:sym typeface="Calibri"/>
            </a:endParaRPr>
          </a:p>
        </p:txBody>
      </p:sp>
      <p:sp>
        <p:nvSpPr>
          <p:cNvPr id="490" name="Google Shape;490;p47"/>
          <p:cNvSpPr txBox="1">
            <a:spLocks noGrp="1"/>
          </p:cNvSpPr>
          <p:nvPr>
            <p:ph type="body" idx="1"/>
          </p:nvPr>
        </p:nvSpPr>
        <p:spPr>
          <a:xfrm>
            <a:off x="4248900" y="2813825"/>
            <a:ext cx="3102000" cy="415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900" b="1">
                <a:latin typeface="Calibri"/>
                <a:ea typeface="Calibri"/>
                <a:cs typeface="Calibri"/>
                <a:sym typeface="Calibri"/>
              </a:rPr>
              <a:t>(A∩B)’ = A’ U B’</a:t>
            </a:r>
            <a:endParaRPr sz="1900" b="1">
              <a:latin typeface="Calibri"/>
              <a:ea typeface="Calibri"/>
              <a:cs typeface="Calibri"/>
              <a:sym typeface="Calibri"/>
            </a:endParaRPr>
          </a:p>
        </p:txBody>
      </p:sp>
      <p:sp>
        <p:nvSpPr>
          <p:cNvPr id="491" name="Google Shape;491;p47"/>
          <p:cNvSpPr txBox="1">
            <a:spLocks noGrp="1"/>
          </p:cNvSpPr>
          <p:nvPr>
            <p:ph type="body" idx="1"/>
          </p:nvPr>
        </p:nvSpPr>
        <p:spPr>
          <a:xfrm>
            <a:off x="3486875" y="3339825"/>
            <a:ext cx="2714100" cy="15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LHS</a:t>
            </a:r>
            <a:endParaRPr sz="1700" b="1">
              <a:latin typeface="Calibri"/>
              <a:ea typeface="Calibri"/>
              <a:cs typeface="Calibri"/>
              <a:sym typeface="Calibri"/>
            </a:endParaRPr>
          </a:p>
          <a:p>
            <a:pPr marL="0" lvl="0" indent="0" algn="l" rtl="0">
              <a:lnSpc>
                <a:spcPct val="100000"/>
              </a:lnSpc>
              <a:spcBef>
                <a:spcPts val="1200"/>
              </a:spcBef>
              <a:spcAft>
                <a:spcPts val="0"/>
              </a:spcAft>
              <a:buNone/>
            </a:pPr>
            <a:r>
              <a:rPr lang="en" sz="1700" b="1">
                <a:latin typeface="Calibri"/>
                <a:ea typeface="Calibri"/>
                <a:cs typeface="Calibri"/>
                <a:sym typeface="Calibri"/>
              </a:rPr>
              <a:t>(A </a:t>
            </a:r>
            <a:r>
              <a:rPr lang="en" sz="1900" b="1">
                <a:latin typeface="Calibri"/>
                <a:ea typeface="Calibri"/>
                <a:cs typeface="Calibri"/>
                <a:sym typeface="Calibri"/>
              </a:rPr>
              <a:t>∩</a:t>
            </a:r>
            <a:r>
              <a:rPr lang="en" sz="1700" b="1">
                <a:latin typeface="Calibri"/>
                <a:ea typeface="Calibri"/>
                <a:cs typeface="Calibri"/>
                <a:sym typeface="Calibri"/>
              </a:rPr>
              <a:t> B) - {4,5,6}</a:t>
            </a:r>
            <a:endParaRPr sz="1700" b="1">
              <a:latin typeface="Calibri"/>
              <a:ea typeface="Calibri"/>
              <a:cs typeface="Calibri"/>
              <a:sym typeface="Calibri"/>
            </a:endParaRPr>
          </a:p>
          <a:p>
            <a:pPr marL="0" lvl="0" indent="0" algn="l" rtl="0">
              <a:lnSpc>
                <a:spcPct val="100000"/>
              </a:lnSpc>
              <a:spcBef>
                <a:spcPts val="0"/>
              </a:spcBef>
              <a:spcAft>
                <a:spcPts val="0"/>
              </a:spcAft>
              <a:buNone/>
            </a:pPr>
            <a:r>
              <a:rPr lang="en" sz="1700" b="1">
                <a:solidFill>
                  <a:srgbClr val="0000FF"/>
                </a:solidFill>
                <a:latin typeface="Calibri"/>
                <a:ea typeface="Calibri"/>
                <a:cs typeface="Calibri"/>
                <a:sym typeface="Calibri"/>
              </a:rPr>
              <a:t>(A </a:t>
            </a:r>
            <a:r>
              <a:rPr lang="en" sz="1900" b="1">
                <a:solidFill>
                  <a:srgbClr val="0000FF"/>
                </a:solidFill>
                <a:latin typeface="Calibri"/>
                <a:ea typeface="Calibri"/>
                <a:cs typeface="Calibri"/>
                <a:sym typeface="Calibri"/>
              </a:rPr>
              <a:t>∩</a:t>
            </a:r>
            <a:r>
              <a:rPr lang="en" sz="1700" b="1">
                <a:solidFill>
                  <a:srgbClr val="0000FF"/>
                </a:solidFill>
                <a:latin typeface="Calibri"/>
                <a:ea typeface="Calibri"/>
                <a:cs typeface="Calibri"/>
                <a:sym typeface="Calibri"/>
              </a:rPr>
              <a:t> B)' - {1,2,3,7,8,9,10}</a:t>
            </a:r>
            <a:endParaRPr sz="1700" b="1">
              <a:solidFill>
                <a:srgbClr val="0000FF"/>
              </a:solidFill>
              <a:latin typeface="Calibri"/>
              <a:ea typeface="Calibri"/>
              <a:cs typeface="Calibri"/>
              <a:sym typeface="Calibri"/>
            </a:endParaRPr>
          </a:p>
          <a:p>
            <a:pPr marL="0" lvl="0" indent="0" algn="l" rtl="0">
              <a:spcBef>
                <a:spcPts val="0"/>
              </a:spcBef>
              <a:spcAft>
                <a:spcPts val="1200"/>
              </a:spcAft>
              <a:buNone/>
            </a:pPr>
            <a:endParaRPr sz="1700" b="1">
              <a:latin typeface="Calibri"/>
              <a:ea typeface="Calibri"/>
              <a:cs typeface="Calibri"/>
              <a:sym typeface="Calibri"/>
            </a:endParaRPr>
          </a:p>
        </p:txBody>
      </p:sp>
      <p:sp>
        <p:nvSpPr>
          <p:cNvPr id="492" name="Google Shape;492;p47"/>
          <p:cNvSpPr txBox="1">
            <a:spLocks noGrp="1"/>
          </p:cNvSpPr>
          <p:nvPr>
            <p:ph type="body" idx="1"/>
          </p:nvPr>
        </p:nvSpPr>
        <p:spPr>
          <a:xfrm>
            <a:off x="6077675" y="3187425"/>
            <a:ext cx="2614200" cy="134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latin typeface="Calibri"/>
                <a:ea typeface="Calibri"/>
                <a:cs typeface="Calibri"/>
                <a:sym typeface="Calibri"/>
              </a:rPr>
              <a:t>RHS</a:t>
            </a:r>
            <a:endParaRPr sz="1700" b="1">
              <a:latin typeface="Calibri"/>
              <a:ea typeface="Calibri"/>
              <a:cs typeface="Calibri"/>
              <a:sym typeface="Calibri"/>
            </a:endParaRPr>
          </a:p>
          <a:p>
            <a:pPr marL="0" lvl="0" indent="0" algn="l" rtl="0">
              <a:lnSpc>
                <a:spcPct val="100000"/>
              </a:lnSpc>
              <a:spcBef>
                <a:spcPts val="0"/>
              </a:spcBef>
              <a:spcAft>
                <a:spcPts val="0"/>
              </a:spcAft>
              <a:buNone/>
            </a:pPr>
            <a:endParaRPr sz="1700" b="1">
              <a:latin typeface="Calibri"/>
              <a:ea typeface="Calibri"/>
              <a:cs typeface="Calibri"/>
              <a:sym typeface="Calibri"/>
            </a:endParaRPr>
          </a:p>
          <a:p>
            <a:pPr marL="0" lvl="0" indent="0" algn="l" rtl="0">
              <a:lnSpc>
                <a:spcPct val="100000"/>
              </a:lnSpc>
              <a:spcBef>
                <a:spcPts val="0"/>
              </a:spcBef>
              <a:spcAft>
                <a:spcPts val="0"/>
              </a:spcAft>
              <a:buNone/>
            </a:pPr>
            <a:r>
              <a:rPr lang="en" sz="1700" b="1">
                <a:latin typeface="Calibri"/>
                <a:ea typeface="Calibri"/>
                <a:cs typeface="Calibri"/>
                <a:sym typeface="Calibri"/>
              </a:rPr>
              <a:t>(A)' - {1,2,7,8,9,10}</a:t>
            </a:r>
            <a:endParaRPr sz="1700" b="1">
              <a:latin typeface="Calibri"/>
              <a:ea typeface="Calibri"/>
              <a:cs typeface="Calibri"/>
              <a:sym typeface="Calibri"/>
            </a:endParaRPr>
          </a:p>
          <a:p>
            <a:pPr marL="0" lvl="0" indent="0" algn="l" rtl="0">
              <a:lnSpc>
                <a:spcPct val="100000"/>
              </a:lnSpc>
              <a:spcBef>
                <a:spcPts val="0"/>
              </a:spcBef>
              <a:spcAft>
                <a:spcPts val="0"/>
              </a:spcAft>
              <a:buNone/>
            </a:pPr>
            <a:r>
              <a:rPr lang="en" sz="1700" b="1">
                <a:latin typeface="Calibri"/>
                <a:ea typeface="Calibri"/>
                <a:cs typeface="Calibri"/>
                <a:sym typeface="Calibri"/>
              </a:rPr>
              <a:t>(B)' - {1,2,3,8,9,10}</a:t>
            </a:r>
            <a:endParaRPr sz="1700" b="1">
              <a:latin typeface="Calibri"/>
              <a:ea typeface="Calibri"/>
              <a:cs typeface="Calibri"/>
              <a:sym typeface="Calibri"/>
            </a:endParaRPr>
          </a:p>
          <a:p>
            <a:pPr marL="0" lvl="0" indent="0" algn="l" rtl="0">
              <a:lnSpc>
                <a:spcPct val="100000"/>
              </a:lnSpc>
              <a:spcBef>
                <a:spcPts val="0"/>
              </a:spcBef>
              <a:spcAft>
                <a:spcPts val="0"/>
              </a:spcAft>
              <a:buNone/>
            </a:pPr>
            <a:r>
              <a:rPr lang="en" sz="1700" b="1">
                <a:solidFill>
                  <a:srgbClr val="0000FF"/>
                </a:solidFill>
                <a:latin typeface="Calibri"/>
                <a:ea typeface="Calibri"/>
                <a:cs typeface="Calibri"/>
                <a:sym typeface="Calibri"/>
              </a:rPr>
              <a:t>(A)' U (B)' - {1,2,3,78,9,10}</a:t>
            </a:r>
            <a:endParaRPr sz="1700" b="1">
              <a:solidFill>
                <a:srgbClr val="0000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aphicFrame>
        <p:nvGraphicFramePr>
          <p:cNvPr id="497" name="Google Shape;497;p48"/>
          <p:cNvGraphicFramePr/>
          <p:nvPr/>
        </p:nvGraphicFramePr>
        <p:xfrm>
          <a:off x="282334" y="964597"/>
          <a:ext cx="8593875" cy="3449040"/>
        </p:xfrm>
        <a:graphic>
          <a:graphicData uri="http://schemas.openxmlformats.org/drawingml/2006/table">
            <a:tbl>
              <a:tblPr>
                <a:noFill/>
                <a:tableStyleId>{A9E7A084-7A39-4461-87EB-A3D604E095AF}</a:tableStyleId>
              </a:tblPr>
              <a:tblGrid>
                <a:gridCol w="1313750">
                  <a:extLst>
                    <a:ext uri="{9D8B030D-6E8A-4147-A177-3AD203B41FA5}">
                      <a16:colId xmlns:a16="http://schemas.microsoft.com/office/drawing/2014/main" val="20000"/>
                    </a:ext>
                  </a:extLst>
                </a:gridCol>
                <a:gridCol w="7280125">
                  <a:extLst>
                    <a:ext uri="{9D8B030D-6E8A-4147-A177-3AD203B41FA5}">
                      <a16:colId xmlns:a16="http://schemas.microsoft.com/office/drawing/2014/main" val="20001"/>
                    </a:ext>
                  </a:extLst>
                </a:gridCol>
              </a:tblGrid>
              <a:tr h="340225">
                <a:tc>
                  <a:txBody>
                    <a:bodyPr/>
                    <a:lstStyle/>
                    <a:p>
                      <a:pPr marL="0" lvl="0" indent="0" algn="ctr" rtl="0">
                        <a:spcBef>
                          <a:spcPts val="0"/>
                        </a:spcBef>
                        <a:spcAft>
                          <a:spcPts val="0"/>
                        </a:spcAft>
                        <a:buNone/>
                      </a:pPr>
                      <a:r>
                        <a:rPr lang="en" sz="1300" b="1">
                          <a:latin typeface="Calibri"/>
                          <a:ea typeface="Calibri"/>
                          <a:cs typeface="Calibri"/>
                          <a:sym typeface="Calibri"/>
                        </a:rPr>
                        <a:t>Term</a:t>
                      </a:r>
                      <a:endParaRPr sz="1300" b="1">
                        <a:latin typeface="Calibri"/>
                        <a:ea typeface="Calibri"/>
                        <a:cs typeface="Calibri"/>
                        <a:sym typeface="Calibri"/>
                      </a:endParaRPr>
                    </a:p>
                  </a:txBody>
                  <a:tcPr marL="0" marR="0" marT="0" marB="0" anchor="ctr">
                    <a:solidFill>
                      <a:srgbClr val="F4CCCC"/>
                    </a:solidFill>
                  </a:tcPr>
                </a:tc>
                <a:tc>
                  <a:txBody>
                    <a:bodyPr/>
                    <a:lstStyle/>
                    <a:p>
                      <a:pPr marL="0" lvl="0" indent="0" algn="ctr" rtl="0">
                        <a:spcBef>
                          <a:spcPts val="0"/>
                        </a:spcBef>
                        <a:spcAft>
                          <a:spcPts val="0"/>
                        </a:spcAft>
                        <a:buNone/>
                      </a:pPr>
                      <a:r>
                        <a:rPr lang="en" sz="1300" b="1">
                          <a:latin typeface="Calibri"/>
                          <a:ea typeface="Calibri"/>
                          <a:cs typeface="Calibri"/>
                          <a:sym typeface="Calibri"/>
                        </a:rPr>
                        <a:t>Definition</a:t>
                      </a:r>
                      <a:endParaRPr sz="1300" b="1">
                        <a:latin typeface="Calibri"/>
                        <a:ea typeface="Calibri"/>
                        <a:cs typeface="Calibri"/>
                        <a:sym typeface="Calibri"/>
                      </a:endParaRPr>
                    </a:p>
                  </a:txBody>
                  <a:tcPr marL="0" marR="0" marT="0" marB="0" anchor="ctr">
                    <a:solidFill>
                      <a:srgbClr val="F4CCCC"/>
                    </a:solidFill>
                  </a:tcPr>
                </a:tc>
                <a:extLst>
                  <a:ext uri="{0D108BD9-81ED-4DB2-BD59-A6C34878D82A}">
                    <a16:rowId xmlns:a16="http://schemas.microsoft.com/office/drawing/2014/main" val="10000"/>
                  </a:ext>
                </a:extLst>
              </a:tr>
              <a:tr h="548600">
                <a:tc>
                  <a:txBody>
                    <a:bodyPr/>
                    <a:lstStyle/>
                    <a:p>
                      <a:pPr marL="0" lvl="0" indent="0" algn="l" rtl="0">
                        <a:spcBef>
                          <a:spcPts val="0"/>
                        </a:spcBef>
                        <a:spcAft>
                          <a:spcPts val="0"/>
                        </a:spcAft>
                        <a:buNone/>
                      </a:pPr>
                      <a:r>
                        <a:rPr lang="en" sz="1200" b="1">
                          <a:latin typeface="Calibri"/>
                          <a:ea typeface="Calibri"/>
                          <a:cs typeface="Calibri"/>
                          <a:sym typeface="Calibri"/>
                        </a:rPr>
                        <a:t>Experiment</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An activity whose outcomes are not known is an experiment. Every experiment has a few favorable outcomes and a few unfavorable outcomes.</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 sz="1200" b="1">
                          <a:latin typeface="Calibri"/>
                          <a:ea typeface="Calibri"/>
                          <a:cs typeface="Calibri"/>
                          <a:sym typeface="Calibri"/>
                        </a:rPr>
                        <a:t>Random Experiment</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A random experiment is an experiment for which the set of possible outcomes is known, but which specific outcome will occur on a particular execution of the experiment cannot be said prior to performing the experiment. Eg - Tossing a coin, rolling a die, and drawing a card from a deck are all examples of random experiments.</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548600">
                <a:tc>
                  <a:txBody>
                    <a:bodyPr/>
                    <a:lstStyle/>
                    <a:p>
                      <a:pPr marL="0" lvl="0" indent="0" algn="l" rtl="0">
                        <a:spcBef>
                          <a:spcPts val="0"/>
                        </a:spcBef>
                        <a:spcAft>
                          <a:spcPts val="0"/>
                        </a:spcAft>
                        <a:buNone/>
                      </a:pPr>
                      <a:r>
                        <a:rPr lang="en" sz="1200" b="1">
                          <a:latin typeface="Calibri"/>
                          <a:ea typeface="Calibri"/>
                          <a:cs typeface="Calibri"/>
                          <a:sym typeface="Calibri"/>
                        </a:rPr>
                        <a:t>Trial</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The numerous attempts in the process of an experiment are called trials. In other words, any particular performance of a random experiment is called a trial. For example, tossing a fair coin 2 times are 2 trials.</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548600">
                <a:tc>
                  <a:txBody>
                    <a:bodyPr/>
                    <a:lstStyle/>
                    <a:p>
                      <a:pPr marL="0" lvl="0" indent="0" algn="l" rtl="0">
                        <a:spcBef>
                          <a:spcPts val="0"/>
                        </a:spcBef>
                        <a:spcAft>
                          <a:spcPts val="0"/>
                        </a:spcAft>
                        <a:buNone/>
                      </a:pPr>
                      <a:r>
                        <a:rPr lang="en" sz="1200" b="1">
                          <a:latin typeface="Calibri"/>
                          <a:ea typeface="Calibri"/>
                          <a:cs typeface="Calibri"/>
                          <a:sym typeface="Calibri"/>
                        </a:rPr>
                        <a:t>Event</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An event is an outcome or a set of outcomes that we are interested in. It can be a single outcome or a combination of outcomes.</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548600">
                <a:tc>
                  <a:txBody>
                    <a:bodyPr/>
                    <a:lstStyle/>
                    <a:p>
                      <a:pPr marL="0" lvl="0" indent="0" algn="l" rtl="0">
                        <a:spcBef>
                          <a:spcPts val="0"/>
                        </a:spcBef>
                        <a:spcAft>
                          <a:spcPts val="0"/>
                        </a:spcAft>
                        <a:buNone/>
                      </a:pPr>
                      <a:r>
                        <a:rPr lang="en" sz="1200" b="1">
                          <a:latin typeface="Calibri"/>
                          <a:ea typeface="Calibri"/>
                          <a:cs typeface="Calibri"/>
                          <a:sym typeface="Calibri"/>
                        </a:rPr>
                        <a:t>Random Event</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An event that cannot be easily predicted is a random event.  For such events, the probability value is very less.The formation of a rainbow during the rain is a random event.</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bl>
          </a:graphicData>
        </a:graphic>
      </p:graphicFrame>
      <p:sp>
        <p:nvSpPr>
          <p:cNvPr id="498" name="Google Shape;498;p48"/>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Terminology related to Probability</a:t>
            </a:r>
            <a:endParaRPr sz="28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aphicFrame>
        <p:nvGraphicFramePr>
          <p:cNvPr id="503" name="Google Shape;503;p49"/>
          <p:cNvGraphicFramePr/>
          <p:nvPr/>
        </p:nvGraphicFramePr>
        <p:xfrm>
          <a:off x="282334" y="964597"/>
          <a:ext cx="8334450" cy="3266155"/>
        </p:xfrm>
        <a:graphic>
          <a:graphicData uri="http://schemas.openxmlformats.org/drawingml/2006/table">
            <a:tbl>
              <a:tblPr>
                <a:noFill/>
                <a:tableStyleId>{A9E7A084-7A39-4461-87EB-A3D604E095AF}</a:tableStyleId>
              </a:tblPr>
              <a:tblGrid>
                <a:gridCol w="1322350">
                  <a:extLst>
                    <a:ext uri="{9D8B030D-6E8A-4147-A177-3AD203B41FA5}">
                      <a16:colId xmlns:a16="http://schemas.microsoft.com/office/drawing/2014/main" val="20000"/>
                    </a:ext>
                  </a:extLst>
                </a:gridCol>
                <a:gridCol w="7012100">
                  <a:extLst>
                    <a:ext uri="{9D8B030D-6E8A-4147-A177-3AD203B41FA5}">
                      <a16:colId xmlns:a16="http://schemas.microsoft.com/office/drawing/2014/main" val="20001"/>
                    </a:ext>
                  </a:extLst>
                </a:gridCol>
              </a:tblGrid>
              <a:tr h="340225">
                <a:tc>
                  <a:txBody>
                    <a:bodyPr/>
                    <a:lstStyle/>
                    <a:p>
                      <a:pPr marL="0" lvl="0" indent="0" algn="ctr" rtl="0">
                        <a:spcBef>
                          <a:spcPts val="0"/>
                        </a:spcBef>
                        <a:spcAft>
                          <a:spcPts val="0"/>
                        </a:spcAft>
                        <a:buNone/>
                      </a:pPr>
                      <a:r>
                        <a:rPr lang="en" sz="1200" b="1">
                          <a:latin typeface="Calibri"/>
                          <a:ea typeface="Calibri"/>
                          <a:cs typeface="Calibri"/>
                          <a:sym typeface="Calibri"/>
                        </a:rPr>
                        <a:t>Term</a:t>
                      </a:r>
                      <a:endParaRPr sz="1200" b="1">
                        <a:latin typeface="Calibri"/>
                        <a:ea typeface="Calibri"/>
                        <a:cs typeface="Calibri"/>
                        <a:sym typeface="Calibri"/>
                      </a:endParaRPr>
                    </a:p>
                  </a:txBody>
                  <a:tcPr marL="0" marR="0" marT="0" marB="0" anchor="ctr">
                    <a:solidFill>
                      <a:srgbClr val="F4CCCC"/>
                    </a:solidFill>
                  </a:tcPr>
                </a:tc>
                <a:tc>
                  <a:txBody>
                    <a:bodyPr/>
                    <a:lstStyle/>
                    <a:p>
                      <a:pPr marL="0" lvl="0" indent="0" algn="ctr" rtl="0">
                        <a:spcBef>
                          <a:spcPts val="0"/>
                        </a:spcBef>
                        <a:spcAft>
                          <a:spcPts val="0"/>
                        </a:spcAft>
                        <a:buNone/>
                      </a:pPr>
                      <a:r>
                        <a:rPr lang="en" sz="1200" b="1">
                          <a:latin typeface="Calibri"/>
                          <a:ea typeface="Calibri"/>
                          <a:cs typeface="Calibri"/>
                          <a:sym typeface="Calibri"/>
                        </a:rPr>
                        <a:t>Definition</a:t>
                      </a:r>
                      <a:endParaRPr sz="1200" b="1">
                        <a:latin typeface="Calibri"/>
                        <a:ea typeface="Calibri"/>
                        <a:cs typeface="Calibri"/>
                        <a:sym typeface="Calibri"/>
                      </a:endParaRPr>
                    </a:p>
                  </a:txBody>
                  <a:tcPr marL="0" marR="0" marT="0" marB="0" anchor="ctr">
                    <a:solidFill>
                      <a:srgbClr val="F4CCCC"/>
                    </a:solidFill>
                  </a:tcPr>
                </a:tc>
                <a:extLst>
                  <a:ext uri="{0D108BD9-81ED-4DB2-BD59-A6C34878D82A}">
                    <a16:rowId xmlns:a16="http://schemas.microsoft.com/office/drawing/2014/main" val="10000"/>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Sample Space</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The sample space represents the set of all possible outcomes in an experiment or a random process. It is denoted by the symbol "Ω" or sometimes "S".</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Outcome</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An outcome is a specific result that can occur in an experiment or a random process. It is a member of the sample space.</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Possible Outcome</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The list of all the outcomes in an experiment can be referred to as possible outcomes. In tossing a coin, the possible outcomes are heads or tails.</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Equally likely Outcomes</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An experiment in which each of the outcomes has an equal probability, such outcomes are referred to as equally likely outcomes. In the process of rolling a six-faced dice, the probability of getting any number is equal to 1/6.</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Probability</a:t>
                      </a:r>
                      <a:endParaRPr sz="1200" b="1">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r>
                        <a:rPr lang="en" sz="1200">
                          <a:latin typeface="Calibri"/>
                          <a:ea typeface="Calibri"/>
                          <a:cs typeface="Calibri"/>
                          <a:sym typeface="Calibri"/>
                        </a:rPr>
                        <a:t>Probability is a numerical measure that quantifies the likelihood of an event occurring. It is a value between 0 and 1, where 0 indicates impossibility and 1 indicates certainty.</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bl>
          </a:graphicData>
        </a:graphic>
      </p:graphicFrame>
      <p:sp>
        <p:nvSpPr>
          <p:cNvPr id="504" name="Google Shape;504;p49"/>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Terminology related to Probability</a:t>
            </a:r>
            <a:endParaRPr sz="28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aphicFrame>
        <p:nvGraphicFramePr>
          <p:cNvPr id="509" name="Google Shape;509;p50"/>
          <p:cNvGraphicFramePr/>
          <p:nvPr/>
        </p:nvGraphicFramePr>
        <p:xfrm>
          <a:off x="206134" y="964597"/>
          <a:ext cx="8650275" cy="3083305"/>
        </p:xfrm>
        <a:graphic>
          <a:graphicData uri="http://schemas.openxmlformats.org/drawingml/2006/table">
            <a:tbl>
              <a:tblPr>
                <a:noFill/>
                <a:tableStyleId>{A9E7A084-7A39-4461-87EB-A3D604E095AF}</a:tableStyleId>
              </a:tblPr>
              <a:tblGrid>
                <a:gridCol w="1322350">
                  <a:extLst>
                    <a:ext uri="{9D8B030D-6E8A-4147-A177-3AD203B41FA5}">
                      <a16:colId xmlns:a16="http://schemas.microsoft.com/office/drawing/2014/main" val="20000"/>
                    </a:ext>
                  </a:extLst>
                </a:gridCol>
                <a:gridCol w="7327925">
                  <a:extLst>
                    <a:ext uri="{9D8B030D-6E8A-4147-A177-3AD203B41FA5}">
                      <a16:colId xmlns:a16="http://schemas.microsoft.com/office/drawing/2014/main" val="20001"/>
                    </a:ext>
                  </a:extLst>
                </a:gridCol>
              </a:tblGrid>
              <a:tr h="340225">
                <a:tc>
                  <a:txBody>
                    <a:bodyPr/>
                    <a:lstStyle/>
                    <a:p>
                      <a:pPr marL="0" lvl="0" indent="0" algn="ctr" rtl="0">
                        <a:spcBef>
                          <a:spcPts val="0"/>
                        </a:spcBef>
                        <a:spcAft>
                          <a:spcPts val="0"/>
                        </a:spcAft>
                        <a:buNone/>
                      </a:pPr>
                      <a:r>
                        <a:rPr lang="en" sz="1200" b="1">
                          <a:latin typeface="Calibri"/>
                          <a:ea typeface="Calibri"/>
                          <a:cs typeface="Calibri"/>
                          <a:sym typeface="Calibri"/>
                        </a:rPr>
                        <a:t>Term</a:t>
                      </a:r>
                      <a:endParaRPr sz="1200" b="1">
                        <a:latin typeface="Calibri"/>
                        <a:ea typeface="Calibri"/>
                        <a:cs typeface="Calibri"/>
                        <a:sym typeface="Calibri"/>
                      </a:endParaRPr>
                    </a:p>
                  </a:txBody>
                  <a:tcPr marL="0" marR="0" marT="0" marB="0" anchor="ctr">
                    <a:solidFill>
                      <a:srgbClr val="F4CCCC"/>
                    </a:solidFill>
                  </a:tcPr>
                </a:tc>
                <a:tc>
                  <a:txBody>
                    <a:bodyPr/>
                    <a:lstStyle/>
                    <a:p>
                      <a:pPr marL="0" lvl="0" indent="0" algn="ctr" rtl="0">
                        <a:spcBef>
                          <a:spcPts val="0"/>
                        </a:spcBef>
                        <a:spcAft>
                          <a:spcPts val="0"/>
                        </a:spcAft>
                        <a:buNone/>
                      </a:pPr>
                      <a:r>
                        <a:rPr lang="en" sz="1200" b="1">
                          <a:latin typeface="Calibri"/>
                          <a:ea typeface="Calibri"/>
                          <a:cs typeface="Calibri"/>
                          <a:sym typeface="Calibri"/>
                        </a:rPr>
                        <a:t>Definition</a:t>
                      </a:r>
                      <a:endParaRPr sz="1200" b="1">
                        <a:latin typeface="Calibri"/>
                        <a:ea typeface="Calibri"/>
                        <a:cs typeface="Calibri"/>
                        <a:sym typeface="Calibri"/>
                      </a:endParaRPr>
                    </a:p>
                  </a:txBody>
                  <a:tcPr marL="0" marR="0" marT="0" marB="0" anchor="ctr">
                    <a:solidFill>
                      <a:srgbClr val="F4CCCC"/>
                    </a:solidFill>
                  </a:tcPr>
                </a:tc>
                <a:extLst>
                  <a:ext uri="{0D108BD9-81ED-4DB2-BD59-A6C34878D82A}">
                    <a16:rowId xmlns:a16="http://schemas.microsoft.com/office/drawing/2014/main" val="10000"/>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Probability Distribution</a:t>
                      </a:r>
                      <a:endParaRPr sz="12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200"/>
                        <a:t>A probability distribution describes the probabilities of all possible values that a random variable can take. It can be represented by a table, a graph, or a mathematical function.</a:t>
                      </a:r>
                      <a:endParaRPr sz="1200"/>
                    </a:p>
                  </a:txBody>
                  <a:tcPr marL="91425" marR="91425" marT="91425" marB="91425"/>
                </a:tc>
                <a:extLst>
                  <a:ext uri="{0D108BD9-81ED-4DB2-BD59-A6C34878D82A}">
                    <a16:rowId xmlns:a16="http://schemas.microsoft.com/office/drawing/2014/main" val="10001"/>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Independent Events</a:t>
                      </a:r>
                      <a:endParaRPr sz="12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200"/>
                        <a:t>Independent events are events where the occurrence of one event does not affect the probability of the other event occurring. The probability of two independent events happening together is the product of their individual probabilities.</a:t>
                      </a:r>
                      <a:endParaRPr sz="1200"/>
                    </a:p>
                  </a:txBody>
                  <a:tcPr marL="91425" marR="91425" marT="91425" marB="91425"/>
                </a:tc>
                <a:extLst>
                  <a:ext uri="{0D108BD9-81ED-4DB2-BD59-A6C34878D82A}">
                    <a16:rowId xmlns:a16="http://schemas.microsoft.com/office/drawing/2014/main" val="10002"/>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Dependent Events</a:t>
                      </a:r>
                      <a:endParaRPr sz="12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200"/>
                        <a:t>Dependent events are events where the occurrence of one event affects the probability of the other event occurring. The probability of two dependent events happening together is the product of the probability of the first event and the conditional probability of the second event given the first event.</a:t>
                      </a:r>
                      <a:endParaRPr sz="1200"/>
                    </a:p>
                  </a:txBody>
                  <a:tcPr marL="91425" marR="91425" marT="91425" marB="91425"/>
                </a:tc>
                <a:extLst>
                  <a:ext uri="{0D108BD9-81ED-4DB2-BD59-A6C34878D82A}">
                    <a16:rowId xmlns:a16="http://schemas.microsoft.com/office/drawing/2014/main" val="10003"/>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Complementary Events</a:t>
                      </a:r>
                      <a:endParaRPr sz="12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200"/>
                        <a:t>The complementary event of an event A is the event that A does not occur. The probability of the complementary event is equal to 1 minus the probability of the original event. For an event with probability P(A), its compliment is P(Ā) i.e. P(A) + P(Ā) = 1.</a:t>
                      </a:r>
                      <a:endParaRPr sz="1200"/>
                    </a:p>
                  </a:txBody>
                  <a:tcPr marL="91425" marR="91425" marT="91425" marB="91425"/>
                </a:tc>
                <a:extLst>
                  <a:ext uri="{0D108BD9-81ED-4DB2-BD59-A6C34878D82A}">
                    <a16:rowId xmlns:a16="http://schemas.microsoft.com/office/drawing/2014/main" val="10004"/>
                  </a:ext>
                </a:extLst>
              </a:tr>
            </a:tbl>
          </a:graphicData>
        </a:graphic>
      </p:graphicFrame>
      <p:sp>
        <p:nvSpPr>
          <p:cNvPr id="510" name="Google Shape;510;p50"/>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Terminology related to Probability</a:t>
            </a:r>
            <a:endParaRPr sz="28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aphicFrame>
        <p:nvGraphicFramePr>
          <p:cNvPr id="515" name="Google Shape;515;p51"/>
          <p:cNvGraphicFramePr/>
          <p:nvPr/>
        </p:nvGraphicFramePr>
        <p:xfrm>
          <a:off x="206134" y="964597"/>
          <a:ext cx="8650275" cy="2534695"/>
        </p:xfrm>
        <a:graphic>
          <a:graphicData uri="http://schemas.openxmlformats.org/drawingml/2006/table">
            <a:tbl>
              <a:tblPr>
                <a:noFill/>
                <a:tableStyleId>{A9E7A084-7A39-4461-87EB-A3D604E095AF}</a:tableStyleId>
              </a:tblPr>
              <a:tblGrid>
                <a:gridCol w="1322350">
                  <a:extLst>
                    <a:ext uri="{9D8B030D-6E8A-4147-A177-3AD203B41FA5}">
                      <a16:colId xmlns:a16="http://schemas.microsoft.com/office/drawing/2014/main" val="20000"/>
                    </a:ext>
                  </a:extLst>
                </a:gridCol>
                <a:gridCol w="7327925">
                  <a:extLst>
                    <a:ext uri="{9D8B030D-6E8A-4147-A177-3AD203B41FA5}">
                      <a16:colId xmlns:a16="http://schemas.microsoft.com/office/drawing/2014/main" val="20001"/>
                    </a:ext>
                  </a:extLst>
                </a:gridCol>
              </a:tblGrid>
              <a:tr h="340225">
                <a:tc>
                  <a:txBody>
                    <a:bodyPr/>
                    <a:lstStyle/>
                    <a:p>
                      <a:pPr marL="0" lvl="0" indent="0" algn="ctr" rtl="0">
                        <a:spcBef>
                          <a:spcPts val="0"/>
                        </a:spcBef>
                        <a:spcAft>
                          <a:spcPts val="0"/>
                        </a:spcAft>
                        <a:buNone/>
                      </a:pPr>
                      <a:r>
                        <a:rPr lang="en" sz="1200" b="1">
                          <a:latin typeface="Calibri"/>
                          <a:ea typeface="Calibri"/>
                          <a:cs typeface="Calibri"/>
                          <a:sym typeface="Calibri"/>
                        </a:rPr>
                        <a:t>Term</a:t>
                      </a:r>
                      <a:endParaRPr sz="1200" b="1">
                        <a:latin typeface="Calibri"/>
                        <a:ea typeface="Calibri"/>
                        <a:cs typeface="Calibri"/>
                        <a:sym typeface="Calibri"/>
                      </a:endParaRPr>
                    </a:p>
                  </a:txBody>
                  <a:tcPr marL="0" marR="0" marT="0" marB="0" anchor="ctr">
                    <a:solidFill>
                      <a:srgbClr val="F4CCCC"/>
                    </a:solidFill>
                  </a:tcPr>
                </a:tc>
                <a:tc>
                  <a:txBody>
                    <a:bodyPr/>
                    <a:lstStyle/>
                    <a:p>
                      <a:pPr marL="0" lvl="0" indent="0" algn="ctr" rtl="0">
                        <a:spcBef>
                          <a:spcPts val="0"/>
                        </a:spcBef>
                        <a:spcAft>
                          <a:spcPts val="0"/>
                        </a:spcAft>
                        <a:buNone/>
                      </a:pPr>
                      <a:r>
                        <a:rPr lang="en" sz="1200" b="1">
                          <a:latin typeface="Calibri"/>
                          <a:ea typeface="Calibri"/>
                          <a:cs typeface="Calibri"/>
                          <a:sym typeface="Calibri"/>
                        </a:rPr>
                        <a:t>Definition</a:t>
                      </a:r>
                      <a:endParaRPr sz="1200" b="1">
                        <a:latin typeface="Calibri"/>
                        <a:ea typeface="Calibri"/>
                        <a:cs typeface="Calibri"/>
                        <a:sym typeface="Calibri"/>
                      </a:endParaRPr>
                    </a:p>
                  </a:txBody>
                  <a:tcPr marL="0" marR="0" marT="0" marB="0" anchor="ctr">
                    <a:solidFill>
                      <a:srgbClr val="F4CCCC"/>
                    </a:solidFill>
                  </a:tcPr>
                </a:tc>
                <a:extLst>
                  <a:ext uri="{0D108BD9-81ED-4DB2-BD59-A6C34878D82A}">
                    <a16:rowId xmlns:a16="http://schemas.microsoft.com/office/drawing/2014/main" val="10000"/>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Mutually Exclusive Events</a:t>
                      </a:r>
                      <a:endParaRPr sz="12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200"/>
                        <a:t>Two events such that the happening of one event prevents the happening of another event are referred to as mutually exclusive events. In other words, two events are said to be mutually exclusive events, if they cannot occur at the same time. For example, tossing a coin can result in either heads or tails. Both cannot be seen at the same time.</a:t>
                      </a:r>
                      <a:endParaRPr sz="1200"/>
                    </a:p>
                  </a:txBody>
                  <a:tcPr marL="91425" marR="91425" marT="91425" marB="91425"/>
                </a:tc>
                <a:extLst>
                  <a:ext uri="{0D108BD9-81ED-4DB2-BD59-A6C34878D82A}">
                    <a16:rowId xmlns:a16="http://schemas.microsoft.com/office/drawing/2014/main" val="10001"/>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Conditional Probability</a:t>
                      </a:r>
                      <a:endParaRPr sz="12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200"/>
                        <a:t>Conditional probability is the probability of an event occurring given that another event has already occurred. It is denoted as P(A|B), where A and B are events. Thus P(A|B) means Probability of A knowing B has already occurred. This is alao known as Bayes Theorem.</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294850">
                <a:tc>
                  <a:txBody>
                    <a:bodyPr/>
                    <a:lstStyle/>
                    <a:p>
                      <a:pPr marL="0" lvl="0" indent="0" algn="l" rtl="0">
                        <a:spcBef>
                          <a:spcPts val="0"/>
                        </a:spcBef>
                        <a:spcAft>
                          <a:spcPts val="0"/>
                        </a:spcAft>
                        <a:buNone/>
                      </a:pPr>
                      <a:r>
                        <a:rPr lang="en" sz="1200" b="1">
                          <a:latin typeface="Calibri"/>
                          <a:ea typeface="Calibri"/>
                          <a:cs typeface="Calibri"/>
                          <a:sym typeface="Calibri"/>
                        </a:rPr>
                        <a:t>Expected Value</a:t>
                      </a:r>
                      <a:endParaRPr sz="12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200"/>
                        <a:t>The expected value of a random variable is the long-term average value that would be obtained if the random experiment or process were repeated many times. It is also known as the mean or the average.</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516" name="Google Shape;516;p51"/>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Terminology related to Probability</a:t>
            </a:r>
            <a:endParaRPr sz="2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p:nvPr/>
        </p:nvSpPr>
        <p:spPr>
          <a:xfrm>
            <a:off x="87975" y="1014825"/>
            <a:ext cx="8848800" cy="18930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159300" y="3108200"/>
            <a:ext cx="5229600" cy="18930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body" idx="1"/>
          </p:nvPr>
        </p:nvSpPr>
        <p:spPr>
          <a:xfrm>
            <a:off x="83100" y="542875"/>
            <a:ext cx="8520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What is the Probability of an Event?</a:t>
            </a:r>
            <a:endParaRPr>
              <a:latin typeface="Calibri"/>
              <a:ea typeface="Calibri"/>
              <a:cs typeface="Calibri"/>
              <a:sym typeface="Calibri"/>
            </a:endParaRPr>
          </a:p>
        </p:txBody>
      </p:sp>
      <p:sp>
        <p:nvSpPr>
          <p:cNvPr id="84" name="Google Shape;84;p16"/>
          <p:cNvSpPr txBox="1"/>
          <p:nvPr/>
        </p:nvSpPr>
        <p:spPr>
          <a:xfrm>
            <a:off x="189800" y="4033825"/>
            <a:ext cx="1009200" cy="5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latin typeface="Calibri"/>
                <a:ea typeface="Calibri"/>
                <a:cs typeface="Calibri"/>
                <a:sym typeface="Calibri"/>
              </a:rPr>
              <a:t>Probability of Event A</a:t>
            </a:r>
            <a:endParaRPr b="1" i="1">
              <a:latin typeface="Calibri"/>
              <a:ea typeface="Calibri"/>
              <a:cs typeface="Calibri"/>
              <a:sym typeface="Calibri"/>
            </a:endParaRPr>
          </a:p>
        </p:txBody>
      </p:sp>
      <p:sp>
        <p:nvSpPr>
          <p:cNvPr id="85" name="Google Shape;85;p16"/>
          <p:cNvSpPr txBox="1"/>
          <p:nvPr/>
        </p:nvSpPr>
        <p:spPr>
          <a:xfrm>
            <a:off x="1510490" y="3108196"/>
            <a:ext cx="1730400" cy="71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Calibri"/>
                <a:ea typeface="Calibri"/>
                <a:cs typeface="Calibri"/>
                <a:sym typeface="Calibri"/>
              </a:rPr>
              <a:t>n(A)</a:t>
            </a:r>
            <a:endParaRPr sz="3000" b="1">
              <a:latin typeface="Calibri"/>
              <a:ea typeface="Calibri"/>
              <a:cs typeface="Calibri"/>
              <a:sym typeface="Calibri"/>
            </a:endParaRPr>
          </a:p>
        </p:txBody>
      </p:sp>
      <p:sp>
        <p:nvSpPr>
          <p:cNvPr id="86" name="Google Shape;86;p16"/>
          <p:cNvSpPr txBox="1"/>
          <p:nvPr/>
        </p:nvSpPr>
        <p:spPr>
          <a:xfrm>
            <a:off x="572962" y="3382387"/>
            <a:ext cx="1401900" cy="3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b="1">
                <a:latin typeface="Calibri"/>
                <a:ea typeface="Calibri"/>
                <a:cs typeface="Calibri"/>
                <a:sym typeface="Calibri"/>
              </a:rPr>
              <a:t>=</a:t>
            </a:r>
            <a:endParaRPr sz="3500" b="1">
              <a:latin typeface="Calibri"/>
              <a:ea typeface="Calibri"/>
              <a:cs typeface="Calibri"/>
              <a:sym typeface="Calibri"/>
            </a:endParaRPr>
          </a:p>
        </p:txBody>
      </p:sp>
      <p:sp>
        <p:nvSpPr>
          <p:cNvPr id="87" name="Google Shape;87;p16"/>
          <p:cNvSpPr txBox="1"/>
          <p:nvPr/>
        </p:nvSpPr>
        <p:spPr>
          <a:xfrm>
            <a:off x="208398" y="3386300"/>
            <a:ext cx="990600" cy="8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Calibri"/>
                <a:ea typeface="Calibri"/>
                <a:cs typeface="Calibri"/>
                <a:sym typeface="Calibri"/>
              </a:rPr>
              <a:t>P(A)</a:t>
            </a:r>
            <a:endParaRPr sz="3000" b="1">
              <a:latin typeface="Calibri"/>
              <a:ea typeface="Calibri"/>
              <a:cs typeface="Calibri"/>
              <a:sym typeface="Calibri"/>
            </a:endParaRPr>
          </a:p>
        </p:txBody>
      </p:sp>
      <p:sp>
        <p:nvSpPr>
          <p:cNvPr id="88" name="Google Shape;88;p16"/>
          <p:cNvSpPr txBox="1"/>
          <p:nvPr/>
        </p:nvSpPr>
        <p:spPr>
          <a:xfrm>
            <a:off x="1510490" y="3862383"/>
            <a:ext cx="1730400" cy="71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Calibri"/>
                <a:ea typeface="Calibri"/>
                <a:cs typeface="Calibri"/>
                <a:sym typeface="Calibri"/>
              </a:rPr>
              <a:t>n(S)</a:t>
            </a:r>
            <a:endParaRPr sz="3000" b="1">
              <a:latin typeface="Calibri"/>
              <a:ea typeface="Calibri"/>
              <a:cs typeface="Calibri"/>
              <a:sym typeface="Calibri"/>
            </a:endParaRPr>
          </a:p>
        </p:txBody>
      </p:sp>
      <p:cxnSp>
        <p:nvCxnSpPr>
          <p:cNvPr id="89" name="Google Shape;89;p16"/>
          <p:cNvCxnSpPr/>
          <p:nvPr/>
        </p:nvCxnSpPr>
        <p:spPr>
          <a:xfrm>
            <a:off x="1734800" y="3825700"/>
            <a:ext cx="1259100" cy="0"/>
          </a:xfrm>
          <a:prstGeom prst="straightConnector1">
            <a:avLst/>
          </a:prstGeom>
          <a:noFill/>
          <a:ln w="38100" cap="flat" cmpd="sng">
            <a:solidFill>
              <a:schemeClr val="dk2"/>
            </a:solidFill>
            <a:prstDash val="solid"/>
            <a:round/>
            <a:headEnd type="none" w="med" len="med"/>
            <a:tailEnd type="none" w="med" len="med"/>
          </a:ln>
        </p:spPr>
      </p:cxnSp>
      <p:sp>
        <p:nvSpPr>
          <p:cNvPr id="90" name="Google Shape;90;p16"/>
          <p:cNvSpPr txBox="1"/>
          <p:nvPr/>
        </p:nvSpPr>
        <p:spPr>
          <a:xfrm>
            <a:off x="3333575" y="3772825"/>
            <a:ext cx="1806900" cy="63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latin typeface="Calibri"/>
                <a:ea typeface="Calibri"/>
                <a:cs typeface="Calibri"/>
                <a:sym typeface="Calibri"/>
              </a:rPr>
              <a:t>total no. of elements </a:t>
            </a:r>
            <a:r>
              <a:rPr lang="en" i="1">
                <a:latin typeface="Calibri"/>
                <a:ea typeface="Calibri"/>
                <a:cs typeface="Calibri"/>
                <a:sym typeface="Calibri"/>
              </a:rPr>
              <a:t>in the </a:t>
            </a:r>
            <a:r>
              <a:rPr lang="en" b="1" i="1">
                <a:latin typeface="Calibri"/>
                <a:ea typeface="Calibri"/>
                <a:cs typeface="Calibri"/>
                <a:sym typeface="Calibri"/>
              </a:rPr>
              <a:t>Sample space S</a:t>
            </a:r>
            <a:endParaRPr b="1" i="1">
              <a:latin typeface="Calibri"/>
              <a:ea typeface="Calibri"/>
              <a:cs typeface="Calibri"/>
              <a:sym typeface="Calibri"/>
            </a:endParaRPr>
          </a:p>
        </p:txBody>
      </p:sp>
      <p:sp>
        <p:nvSpPr>
          <p:cNvPr id="91" name="Google Shape;91;p16"/>
          <p:cNvSpPr txBox="1"/>
          <p:nvPr/>
        </p:nvSpPr>
        <p:spPr>
          <a:xfrm>
            <a:off x="3338400" y="3201500"/>
            <a:ext cx="1878300" cy="7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Calibri"/>
                <a:ea typeface="Calibri"/>
                <a:cs typeface="Calibri"/>
                <a:sym typeface="Calibri"/>
              </a:rPr>
              <a:t>number of elements </a:t>
            </a:r>
            <a:r>
              <a:rPr lang="en" i="1">
                <a:latin typeface="Calibri"/>
                <a:ea typeface="Calibri"/>
                <a:cs typeface="Calibri"/>
                <a:sym typeface="Calibri"/>
              </a:rPr>
              <a:t>in the set of the </a:t>
            </a:r>
            <a:r>
              <a:rPr lang="en" b="1" i="1">
                <a:latin typeface="Calibri"/>
                <a:ea typeface="Calibri"/>
                <a:cs typeface="Calibri"/>
                <a:sym typeface="Calibri"/>
              </a:rPr>
              <a:t>Event A</a:t>
            </a:r>
            <a:endParaRPr b="1" i="1">
              <a:latin typeface="Calibri"/>
              <a:ea typeface="Calibri"/>
              <a:cs typeface="Calibri"/>
              <a:sym typeface="Calibri"/>
            </a:endParaRPr>
          </a:p>
        </p:txBody>
      </p:sp>
      <p:sp>
        <p:nvSpPr>
          <p:cNvPr id="92" name="Google Shape;92;p16"/>
          <p:cNvSpPr txBox="1"/>
          <p:nvPr/>
        </p:nvSpPr>
        <p:spPr>
          <a:xfrm>
            <a:off x="221225" y="1104900"/>
            <a:ext cx="8608800" cy="9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Calibri"/>
                <a:ea typeface="Calibri"/>
                <a:cs typeface="Calibri"/>
                <a:sym typeface="Calibri"/>
              </a:rPr>
              <a:t>Probability is a measure of ‘</a:t>
            </a:r>
            <a:r>
              <a:rPr lang="en" sz="1500" b="1">
                <a:latin typeface="Calibri"/>
                <a:ea typeface="Calibri"/>
                <a:cs typeface="Calibri"/>
                <a:sym typeface="Calibri"/>
              </a:rPr>
              <a:t>uncertainty’</a:t>
            </a:r>
            <a:r>
              <a:rPr lang="en" sz="1500">
                <a:latin typeface="Calibri"/>
                <a:ea typeface="Calibri"/>
                <a:cs typeface="Calibri"/>
                <a:sym typeface="Calibri"/>
              </a:rPr>
              <a:t> or ‘</a:t>
            </a:r>
            <a:r>
              <a:rPr lang="en" sz="1500" b="1">
                <a:latin typeface="Calibri"/>
                <a:ea typeface="Calibri"/>
                <a:cs typeface="Calibri"/>
                <a:sym typeface="Calibri"/>
              </a:rPr>
              <a:t>likelihood’</a:t>
            </a:r>
            <a:r>
              <a:rPr lang="en" sz="1500">
                <a:latin typeface="Calibri"/>
                <a:ea typeface="Calibri"/>
                <a:cs typeface="Calibri"/>
                <a:sym typeface="Calibri"/>
              </a:rPr>
              <a:t> or ‘</a:t>
            </a:r>
            <a:r>
              <a:rPr lang="en" sz="1500" b="1">
                <a:latin typeface="Calibri"/>
                <a:ea typeface="Calibri"/>
                <a:cs typeface="Calibri"/>
                <a:sym typeface="Calibri"/>
              </a:rPr>
              <a:t>chance’</a:t>
            </a:r>
            <a:r>
              <a:rPr lang="en" sz="1500">
                <a:latin typeface="Calibri"/>
                <a:ea typeface="Calibri"/>
                <a:cs typeface="Calibri"/>
                <a:sym typeface="Calibri"/>
              </a:rPr>
              <a:t> that a particular event or outcome will occur. It represents the </a:t>
            </a:r>
            <a:r>
              <a:rPr lang="en" sz="1500" b="1">
                <a:latin typeface="Calibri"/>
                <a:ea typeface="Calibri"/>
                <a:cs typeface="Calibri"/>
                <a:sym typeface="Calibri"/>
              </a:rPr>
              <a:t>ratio</a:t>
            </a:r>
            <a:r>
              <a:rPr lang="en" sz="1500">
                <a:latin typeface="Calibri"/>
                <a:ea typeface="Calibri"/>
                <a:cs typeface="Calibri"/>
                <a:sym typeface="Calibri"/>
              </a:rPr>
              <a:t> of the ‘</a:t>
            </a:r>
            <a:r>
              <a:rPr lang="en" sz="1500" b="1">
                <a:latin typeface="Calibri"/>
                <a:ea typeface="Calibri"/>
                <a:cs typeface="Calibri"/>
                <a:sym typeface="Calibri"/>
              </a:rPr>
              <a:t>favorable outcomes’</a:t>
            </a:r>
            <a:r>
              <a:rPr lang="en" sz="1500">
                <a:latin typeface="Calibri"/>
                <a:ea typeface="Calibri"/>
                <a:cs typeface="Calibri"/>
                <a:sym typeface="Calibri"/>
              </a:rPr>
              <a:t> to the ‘</a:t>
            </a:r>
            <a:r>
              <a:rPr lang="en" sz="1500" b="1">
                <a:latin typeface="Calibri"/>
                <a:ea typeface="Calibri"/>
                <a:cs typeface="Calibri"/>
                <a:sym typeface="Calibri"/>
              </a:rPr>
              <a:t>total possible</a:t>
            </a:r>
            <a:r>
              <a:rPr lang="en" sz="1500">
                <a:latin typeface="Calibri"/>
                <a:ea typeface="Calibri"/>
                <a:cs typeface="Calibri"/>
                <a:sym typeface="Calibri"/>
              </a:rPr>
              <a:t> </a:t>
            </a:r>
            <a:r>
              <a:rPr lang="en" sz="1500" b="1">
                <a:latin typeface="Calibri"/>
                <a:ea typeface="Calibri"/>
                <a:cs typeface="Calibri"/>
                <a:sym typeface="Calibri"/>
              </a:rPr>
              <a:t>outcomes’</a:t>
            </a:r>
            <a:r>
              <a:rPr lang="en" sz="1500">
                <a:latin typeface="Calibri"/>
                <a:ea typeface="Calibri"/>
                <a:cs typeface="Calibri"/>
                <a:sym typeface="Calibri"/>
              </a:rPr>
              <a:t> in a given situation.</a:t>
            </a:r>
            <a:endParaRPr sz="1500">
              <a:latin typeface="Calibri"/>
              <a:ea typeface="Calibri"/>
              <a:cs typeface="Calibri"/>
              <a:sym typeface="Calibri"/>
            </a:endParaRPr>
          </a:p>
          <a:p>
            <a:pPr marL="0" lvl="0" indent="0" algn="l" rtl="0">
              <a:spcBef>
                <a:spcPts val="0"/>
              </a:spcBef>
              <a:spcAft>
                <a:spcPts val="0"/>
              </a:spcAft>
              <a:buNone/>
            </a:pPr>
            <a:endParaRPr sz="1500" b="1" i="1">
              <a:latin typeface="Calibri"/>
              <a:ea typeface="Calibri"/>
              <a:cs typeface="Calibri"/>
              <a:sym typeface="Calibri"/>
            </a:endParaRPr>
          </a:p>
        </p:txBody>
      </p:sp>
      <p:sp>
        <p:nvSpPr>
          <p:cNvPr id="93" name="Google Shape;93;p16"/>
          <p:cNvSpPr txBox="1">
            <a:spLocks noGrp="1"/>
          </p:cNvSpPr>
          <p:nvPr>
            <p:ph type="title"/>
          </p:nvPr>
        </p:nvSpPr>
        <p:spPr>
          <a:xfrm>
            <a:off x="6900" y="64025"/>
            <a:ext cx="58137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Fundamentals</a:t>
            </a:r>
            <a:endParaRPr sz="2800">
              <a:latin typeface="Calibri"/>
              <a:ea typeface="Calibri"/>
              <a:cs typeface="Calibri"/>
              <a:sym typeface="Calibri"/>
            </a:endParaRPr>
          </a:p>
        </p:txBody>
      </p:sp>
      <p:sp>
        <p:nvSpPr>
          <p:cNvPr id="94" name="Google Shape;94;p16"/>
          <p:cNvSpPr txBox="1"/>
          <p:nvPr/>
        </p:nvSpPr>
        <p:spPr>
          <a:xfrm>
            <a:off x="221225" y="1943100"/>
            <a:ext cx="8608800" cy="9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Calibri"/>
                <a:ea typeface="Calibri"/>
                <a:cs typeface="Calibri"/>
                <a:sym typeface="Calibri"/>
              </a:rPr>
              <a:t>With the concept of probability, we can </a:t>
            </a:r>
            <a:r>
              <a:rPr lang="en" sz="1500" b="1">
                <a:latin typeface="Calibri"/>
                <a:ea typeface="Calibri"/>
                <a:cs typeface="Calibri"/>
                <a:sym typeface="Calibri"/>
              </a:rPr>
              <a:t>quantify uncertainty</a:t>
            </a:r>
            <a:r>
              <a:rPr lang="en" sz="1500">
                <a:latin typeface="Calibri"/>
                <a:ea typeface="Calibri"/>
                <a:cs typeface="Calibri"/>
                <a:sym typeface="Calibri"/>
              </a:rPr>
              <a:t> and </a:t>
            </a:r>
            <a:r>
              <a:rPr lang="en" sz="1500" b="1">
                <a:latin typeface="Calibri"/>
                <a:ea typeface="Calibri"/>
                <a:cs typeface="Calibri"/>
                <a:sym typeface="Calibri"/>
              </a:rPr>
              <a:t>randomness</a:t>
            </a:r>
            <a:r>
              <a:rPr lang="en" sz="1500">
                <a:latin typeface="Calibri"/>
                <a:ea typeface="Calibri"/>
                <a:cs typeface="Calibri"/>
                <a:sym typeface="Calibri"/>
              </a:rPr>
              <a:t> that we experience in our daily lives. </a:t>
            </a:r>
            <a:r>
              <a:rPr lang="en" sz="1500" b="1">
                <a:latin typeface="Calibri"/>
                <a:ea typeface="Calibri"/>
                <a:cs typeface="Calibri"/>
                <a:sym typeface="Calibri"/>
              </a:rPr>
              <a:t>With any random phenomenon, the probability of a particular outcome is the proportion of times that the outcome would occur in a long run of observations.</a:t>
            </a:r>
            <a:endParaRPr sz="1500" b="1" i="1">
              <a:latin typeface="Calibri"/>
              <a:ea typeface="Calibri"/>
              <a:cs typeface="Calibri"/>
              <a:sym typeface="Calibri"/>
            </a:endParaRPr>
          </a:p>
        </p:txBody>
      </p:sp>
      <p:pic>
        <p:nvPicPr>
          <p:cNvPr id="95" name="Google Shape;95;p16"/>
          <p:cNvPicPr preferRelativeResize="0"/>
          <p:nvPr/>
        </p:nvPicPr>
        <p:blipFill>
          <a:blip r:embed="rId3">
            <a:alphaModFix/>
          </a:blip>
          <a:stretch>
            <a:fillRect/>
          </a:stretch>
        </p:blipFill>
        <p:spPr>
          <a:xfrm>
            <a:off x="5718750" y="3092000"/>
            <a:ext cx="3072700" cy="18166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2"/>
          <p:cNvSpPr/>
          <p:nvPr/>
        </p:nvSpPr>
        <p:spPr>
          <a:xfrm>
            <a:off x="125" y="1751800"/>
            <a:ext cx="9144000" cy="15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2"/>
          <p:cNvSpPr txBox="1"/>
          <p:nvPr/>
        </p:nvSpPr>
        <p:spPr>
          <a:xfrm>
            <a:off x="575675" y="2008250"/>
            <a:ext cx="811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chemeClr val="lt1"/>
                </a:solidFill>
                <a:latin typeface="Oswald"/>
                <a:ea typeface="Oswald"/>
                <a:cs typeface="Oswald"/>
                <a:sym typeface="Oswald"/>
              </a:rPr>
              <a:t>Random Variable and Distributions</a:t>
            </a:r>
            <a:endParaRPr sz="4800">
              <a:solidFill>
                <a:schemeClr val="lt1"/>
              </a:solidFill>
              <a:latin typeface="Oswald"/>
              <a:ea typeface="Oswald"/>
              <a:cs typeface="Oswald"/>
              <a:sym typeface="Oswald"/>
            </a:endParaRPr>
          </a:p>
        </p:txBody>
      </p:sp>
      <p:sp>
        <p:nvSpPr>
          <p:cNvPr id="523" name="Google Shape;523;p52"/>
          <p:cNvSpPr/>
          <p:nvPr/>
        </p:nvSpPr>
        <p:spPr>
          <a:xfrm>
            <a:off x="78350" y="9704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3"/>
          <p:cNvSpPr/>
          <p:nvPr/>
        </p:nvSpPr>
        <p:spPr>
          <a:xfrm>
            <a:off x="199300" y="797175"/>
            <a:ext cx="5298900" cy="2626200"/>
          </a:xfrm>
          <a:prstGeom prst="roundRect">
            <a:avLst>
              <a:gd name="adj" fmla="val 3571"/>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89850" y="3595475"/>
            <a:ext cx="8634000" cy="13380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txBox="1">
            <a:spLocks noGrp="1"/>
          </p:cNvSpPr>
          <p:nvPr>
            <p:ph type="title"/>
          </p:nvPr>
        </p:nvSpPr>
        <p:spPr>
          <a:xfrm>
            <a:off x="159300" y="64025"/>
            <a:ext cx="25128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Random Variable</a:t>
            </a:r>
            <a:endParaRPr sz="2400" b="0">
              <a:solidFill>
                <a:srgbClr val="000000"/>
              </a:solidFill>
              <a:latin typeface="Roboto"/>
              <a:ea typeface="Roboto"/>
              <a:cs typeface="Roboto"/>
              <a:sym typeface="Roboto"/>
            </a:endParaRPr>
          </a:p>
        </p:txBody>
      </p:sp>
      <p:sp>
        <p:nvSpPr>
          <p:cNvPr id="531" name="Google Shape;531;p53"/>
          <p:cNvSpPr txBox="1">
            <a:spLocks noGrp="1"/>
          </p:cNvSpPr>
          <p:nvPr>
            <p:ph type="body" idx="1"/>
          </p:nvPr>
        </p:nvSpPr>
        <p:spPr>
          <a:xfrm>
            <a:off x="159300" y="771475"/>
            <a:ext cx="5391000" cy="25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000000"/>
                </a:solidFill>
                <a:latin typeface="Calibri"/>
                <a:ea typeface="Calibri"/>
                <a:cs typeface="Calibri"/>
                <a:sym typeface="Calibri"/>
              </a:rPr>
              <a:t>Random Variable is</a:t>
            </a:r>
            <a:endParaRPr sz="1500" b="1">
              <a:solidFill>
                <a:srgbClr val="000000"/>
              </a:solidFill>
              <a:latin typeface="Calibri"/>
              <a:ea typeface="Calibri"/>
              <a:cs typeface="Calibri"/>
              <a:sym typeface="Calibri"/>
            </a:endParaRPr>
          </a:p>
          <a:p>
            <a:pPr marL="457200" lvl="0" indent="-323850" algn="l" rtl="0">
              <a:spcBef>
                <a:spcPts val="1200"/>
              </a:spcBef>
              <a:spcAft>
                <a:spcPts val="0"/>
              </a:spcAft>
              <a:buClr>
                <a:srgbClr val="000000"/>
              </a:buClr>
              <a:buSzPts val="1500"/>
              <a:buChar char="●"/>
            </a:pPr>
            <a:r>
              <a:rPr lang="en" sz="1500">
                <a:solidFill>
                  <a:srgbClr val="000000"/>
                </a:solidFill>
                <a:latin typeface="Calibri"/>
                <a:ea typeface="Calibri"/>
                <a:cs typeface="Calibri"/>
                <a:sym typeface="Calibri"/>
              </a:rPr>
              <a:t>Whose value </a:t>
            </a:r>
            <a:r>
              <a:rPr lang="en" sz="1500" b="1">
                <a:solidFill>
                  <a:srgbClr val="000000"/>
                </a:solidFill>
                <a:latin typeface="Calibri"/>
                <a:ea typeface="Calibri"/>
                <a:cs typeface="Calibri"/>
                <a:sym typeface="Calibri"/>
              </a:rPr>
              <a:t>cannot be determined till the last</a:t>
            </a:r>
            <a:r>
              <a:rPr lang="en" sz="1500">
                <a:solidFill>
                  <a:srgbClr val="000000"/>
                </a:solidFill>
                <a:latin typeface="Calibri"/>
                <a:ea typeface="Calibri"/>
                <a:cs typeface="Calibri"/>
                <a:sym typeface="Calibri"/>
              </a:rPr>
              <a:t> moment (or till the time it occurs) thus it can take up may values</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Char char="●"/>
            </a:pPr>
            <a:r>
              <a:rPr lang="en" sz="1500">
                <a:solidFill>
                  <a:srgbClr val="000000"/>
                </a:solidFill>
                <a:latin typeface="Calibri"/>
                <a:ea typeface="Calibri"/>
                <a:cs typeface="Calibri"/>
                <a:sym typeface="Calibri"/>
              </a:rPr>
              <a:t>Whose value is </a:t>
            </a:r>
            <a:r>
              <a:rPr lang="en" sz="1500" b="1">
                <a:solidFill>
                  <a:srgbClr val="000000"/>
                </a:solidFill>
                <a:latin typeface="Calibri"/>
                <a:ea typeface="Calibri"/>
                <a:cs typeface="Calibri"/>
                <a:sym typeface="Calibri"/>
              </a:rPr>
              <a:t>probabilistic in nature</a:t>
            </a:r>
            <a:r>
              <a:rPr lang="en" sz="1500">
                <a:solidFill>
                  <a:srgbClr val="000000"/>
                </a:solidFill>
                <a:latin typeface="Calibri"/>
                <a:ea typeface="Calibri"/>
                <a:cs typeface="Calibri"/>
                <a:sym typeface="Calibri"/>
              </a:rPr>
              <a:t> i.e. its value is determined in probability</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Char char="●"/>
            </a:pPr>
            <a:r>
              <a:rPr lang="en" sz="1500">
                <a:solidFill>
                  <a:srgbClr val="000000"/>
                </a:solidFill>
                <a:latin typeface="Calibri"/>
                <a:ea typeface="Calibri"/>
                <a:cs typeface="Calibri"/>
                <a:sym typeface="Calibri"/>
              </a:rPr>
              <a:t>Function that maps the </a:t>
            </a:r>
            <a:r>
              <a:rPr lang="en" sz="1500" b="1">
                <a:solidFill>
                  <a:srgbClr val="000000"/>
                </a:solidFill>
                <a:latin typeface="Calibri"/>
                <a:ea typeface="Calibri"/>
                <a:cs typeface="Calibri"/>
                <a:sym typeface="Calibri"/>
              </a:rPr>
              <a:t>outcomes of a random experiment</a:t>
            </a:r>
            <a:r>
              <a:rPr lang="en" sz="1500">
                <a:solidFill>
                  <a:srgbClr val="000000"/>
                </a:solidFill>
                <a:latin typeface="Calibri"/>
                <a:ea typeface="Calibri"/>
                <a:cs typeface="Calibri"/>
                <a:sym typeface="Calibri"/>
              </a:rPr>
              <a:t> to numeric quantities, typically real numbers thus with random variables you quantify outcomes</a:t>
            </a:r>
            <a:endParaRPr sz="1500">
              <a:solidFill>
                <a:srgbClr val="000000"/>
              </a:solidFill>
              <a:latin typeface="Calibri"/>
              <a:ea typeface="Calibri"/>
              <a:cs typeface="Calibri"/>
              <a:sym typeface="Calibri"/>
            </a:endParaRPr>
          </a:p>
        </p:txBody>
      </p:sp>
      <p:pic>
        <p:nvPicPr>
          <p:cNvPr id="532" name="Google Shape;532;p53"/>
          <p:cNvPicPr preferRelativeResize="0"/>
          <p:nvPr/>
        </p:nvPicPr>
        <p:blipFill>
          <a:blip r:embed="rId3">
            <a:alphaModFix/>
          </a:blip>
          <a:stretch>
            <a:fillRect/>
          </a:stretch>
        </p:blipFill>
        <p:spPr>
          <a:xfrm>
            <a:off x="5720700" y="1147598"/>
            <a:ext cx="3054576" cy="1948225"/>
          </a:xfrm>
          <a:prstGeom prst="rect">
            <a:avLst/>
          </a:prstGeom>
          <a:noFill/>
          <a:ln>
            <a:noFill/>
          </a:ln>
          <a:effectLst>
            <a:outerShdw blurRad="57150" dist="19050" dir="5400000" algn="bl" rotWithShape="0">
              <a:srgbClr val="000000">
                <a:alpha val="50000"/>
              </a:srgbClr>
            </a:outerShdw>
          </a:effectLst>
        </p:spPr>
      </p:pic>
      <p:sp>
        <p:nvSpPr>
          <p:cNvPr id="533" name="Google Shape;533;p53"/>
          <p:cNvSpPr txBox="1">
            <a:spLocks noGrp="1"/>
          </p:cNvSpPr>
          <p:nvPr>
            <p:ph type="body" idx="1"/>
          </p:nvPr>
        </p:nvSpPr>
        <p:spPr>
          <a:xfrm>
            <a:off x="235500" y="3743275"/>
            <a:ext cx="8520600" cy="9012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1200"/>
              </a:spcAft>
              <a:buNone/>
            </a:pPr>
            <a:r>
              <a:rPr lang="en" sz="1400">
                <a:solidFill>
                  <a:srgbClr val="000000"/>
                </a:solidFill>
                <a:latin typeface="Calibri"/>
                <a:ea typeface="Calibri"/>
                <a:cs typeface="Calibri"/>
                <a:sym typeface="Calibri"/>
              </a:rPr>
              <a:t>Random Variable has a probability law - a rule that assigns probabilities to different values of random variable. This probability law is called </a:t>
            </a:r>
            <a:r>
              <a:rPr lang="en" sz="1400" b="1">
                <a:solidFill>
                  <a:srgbClr val="000000"/>
                </a:solidFill>
                <a:latin typeface="Calibri"/>
                <a:ea typeface="Calibri"/>
                <a:cs typeface="Calibri"/>
                <a:sym typeface="Calibri"/>
              </a:rPr>
              <a:t>Probability Distribution</a:t>
            </a:r>
            <a:r>
              <a:rPr lang="en" sz="1400">
                <a:solidFill>
                  <a:srgbClr val="000000"/>
                </a:solidFill>
                <a:latin typeface="Calibri"/>
                <a:ea typeface="Calibri"/>
                <a:cs typeface="Calibri"/>
                <a:sym typeface="Calibri"/>
              </a:rPr>
              <a:t> of the Random Variable. We usually donate Random Variable with capital letter let’s say X. Then Probability Distribution of X is donate by P(X).  </a:t>
            </a:r>
            <a:endParaRPr sz="1400">
              <a:solidFill>
                <a:srgbClr val="000000"/>
              </a:solidFill>
              <a:latin typeface="Calibri"/>
              <a:ea typeface="Calibri"/>
              <a:cs typeface="Calibri"/>
              <a:sym typeface="Calibri"/>
            </a:endParaRPr>
          </a:p>
        </p:txBody>
      </p:sp>
      <p:sp>
        <p:nvSpPr>
          <p:cNvPr id="534" name="Google Shape;534;p53"/>
          <p:cNvSpPr/>
          <p:nvPr/>
        </p:nvSpPr>
        <p:spPr>
          <a:xfrm>
            <a:off x="7637650" y="221700"/>
            <a:ext cx="1506300" cy="432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pic>
        <p:nvPicPr>
          <p:cNvPr id="535" name="Google Shape;535;p53"/>
          <p:cNvPicPr preferRelativeResize="0"/>
          <p:nvPr/>
        </p:nvPicPr>
        <p:blipFill>
          <a:blip r:embed="rId4">
            <a:alphaModFix/>
          </a:blip>
          <a:stretch>
            <a:fillRect/>
          </a:stretch>
        </p:blipFill>
        <p:spPr>
          <a:xfrm>
            <a:off x="5692188" y="1164750"/>
            <a:ext cx="3111601" cy="207237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4"/>
          <p:cNvSpPr txBox="1">
            <a:spLocks noGrp="1"/>
          </p:cNvSpPr>
          <p:nvPr>
            <p:ph type="body" idx="1"/>
          </p:nvPr>
        </p:nvSpPr>
        <p:spPr>
          <a:xfrm rot="-5400000">
            <a:off x="-983700" y="2493950"/>
            <a:ext cx="2379600" cy="303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latin typeface="Roboto"/>
                <a:ea typeface="Roboto"/>
                <a:cs typeface="Roboto"/>
                <a:sym typeface="Roboto"/>
              </a:rPr>
              <a:t>Outcomes when you roll 2 dice</a:t>
            </a:r>
            <a:endParaRPr sz="1100">
              <a:latin typeface="Roboto"/>
              <a:ea typeface="Roboto"/>
              <a:cs typeface="Roboto"/>
              <a:sym typeface="Roboto"/>
            </a:endParaRPr>
          </a:p>
        </p:txBody>
      </p:sp>
      <p:sp>
        <p:nvSpPr>
          <p:cNvPr id="541" name="Google Shape;541;p54"/>
          <p:cNvSpPr txBox="1">
            <a:spLocks noGrp="1"/>
          </p:cNvSpPr>
          <p:nvPr>
            <p:ph type="title"/>
          </p:nvPr>
        </p:nvSpPr>
        <p:spPr>
          <a:xfrm>
            <a:off x="6900" y="64025"/>
            <a:ext cx="6190500" cy="572700"/>
          </a:xfrm>
          <a:prstGeom prst="rect">
            <a:avLst/>
          </a:prstGeom>
          <a:noFill/>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Random Variable - Example of rolling of 2 dice</a:t>
            </a:r>
            <a:endParaRPr sz="2400" b="0">
              <a:solidFill>
                <a:srgbClr val="000000"/>
              </a:solidFill>
              <a:latin typeface="Roboto"/>
              <a:ea typeface="Roboto"/>
              <a:cs typeface="Roboto"/>
              <a:sym typeface="Roboto"/>
            </a:endParaRPr>
          </a:p>
        </p:txBody>
      </p:sp>
      <p:sp>
        <p:nvSpPr>
          <p:cNvPr id="542" name="Google Shape;542;p54"/>
          <p:cNvSpPr/>
          <p:nvPr/>
        </p:nvSpPr>
        <p:spPr>
          <a:xfrm>
            <a:off x="7637650" y="221700"/>
            <a:ext cx="1506300" cy="4323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Example</a:t>
            </a:r>
            <a:endParaRPr/>
          </a:p>
        </p:txBody>
      </p:sp>
      <p:pic>
        <p:nvPicPr>
          <p:cNvPr id="543" name="Google Shape;543;p54"/>
          <p:cNvPicPr preferRelativeResize="0"/>
          <p:nvPr/>
        </p:nvPicPr>
        <p:blipFill>
          <a:blip r:embed="rId3">
            <a:alphaModFix/>
          </a:blip>
          <a:stretch>
            <a:fillRect/>
          </a:stretch>
        </p:blipFill>
        <p:spPr>
          <a:xfrm>
            <a:off x="357900" y="759575"/>
            <a:ext cx="5206775" cy="3796000"/>
          </a:xfrm>
          <a:prstGeom prst="rect">
            <a:avLst/>
          </a:prstGeom>
          <a:noFill/>
          <a:ln>
            <a:noFill/>
          </a:ln>
        </p:spPr>
      </p:pic>
      <p:pic>
        <p:nvPicPr>
          <p:cNvPr id="544" name="Google Shape;544;p54"/>
          <p:cNvPicPr preferRelativeResize="0"/>
          <p:nvPr/>
        </p:nvPicPr>
        <p:blipFill>
          <a:blip r:embed="rId4">
            <a:alphaModFix/>
          </a:blip>
          <a:stretch>
            <a:fillRect/>
          </a:stretch>
        </p:blipFill>
        <p:spPr>
          <a:xfrm>
            <a:off x="6080525" y="1455950"/>
            <a:ext cx="2773750" cy="25639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5"/>
          <p:cNvSpPr txBox="1">
            <a:spLocks noGrp="1"/>
          </p:cNvSpPr>
          <p:nvPr>
            <p:ph type="title"/>
          </p:nvPr>
        </p:nvSpPr>
        <p:spPr>
          <a:xfrm>
            <a:off x="83100" y="64025"/>
            <a:ext cx="73305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Histogram of rolling dice</a:t>
            </a:r>
            <a:endParaRPr sz="2400" b="0">
              <a:solidFill>
                <a:srgbClr val="000000"/>
              </a:solidFill>
              <a:latin typeface="Roboto"/>
              <a:ea typeface="Roboto"/>
              <a:cs typeface="Roboto"/>
              <a:sym typeface="Roboto"/>
            </a:endParaRPr>
          </a:p>
        </p:txBody>
      </p:sp>
      <p:sp>
        <p:nvSpPr>
          <p:cNvPr id="550" name="Google Shape;550;p55"/>
          <p:cNvSpPr/>
          <p:nvPr/>
        </p:nvSpPr>
        <p:spPr>
          <a:xfrm>
            <a:off x="7637650" y="221700"/>
            <a:ext cx="1506300" cy="432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pic>
        <p:nvPicPr>
          <p:cNvPr id="551" name="Google Shape;551;p55"/>
          <p:cNvPicPr preferRelativeResize="0"/>
          <p:nvPr/>
        </p:nvPicPr>
        <p:blipFill>
          <a:blip r:embed="rId3">
            <a:alphaModFix/>
          </a:blip>
          <a:stretch>
            <a:fillRect/>
          </a:stretch>
        </p:blipFill>
        <p:spPr>
          <a:xfrm>
            <a:off x="3942850" y="929794"/>
            <a:ext cx="4858250" cy="3643680"/>
          </a:xfrm>
          <a:prstGeom prst="rect">
            <a:avLst/>
          </a:prstGeom>
          <a:noFill/>
          <a:ln>
            <a:noFill/>
          </a:ln>
        </p:spPr>
      </p:pic>
      <p:sp>
        <p:nvSpPr>
          <p:cNvPr id="552" name="Google Shape;552;p55"/>
          <p:cNvSpPr/>
          <p:nvPr/>
        </p:nvSpPr>
        <p:spPr>
          <a:xfrm>
            <a:off x="3162200" y="2079750"/>
            <a:ext cx="688800" cy="984000"/>
          </a:xfrm>
          <a:prstGeom prst="rightArrow">
            <a:avLst>
              <a:gd name="adj1" fmla="val 50000"/>
              <a:gd name="adj2" fmla="val 5000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 name="Google Shape;553;p55"/>
          <p:cNvPicPr preferRelativeResize="0"/>
          <p:nvPr/>
        </p:nvPicPr>
        <p:blipFill>
          <a:blip r:embed="rId4">
            <a:alphaModFix/>
          </a:blip>
          <a:stretch>
            <a:fillRect/>
          </a:stretch>
        </p:blipFill>
        <p:spPr>
          <a:xfrm>
            <a:off x="170450" y="1276875"/>
            <a:ext cx="2899900" cy="26805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6"/>
          <p:cNvSpPr txBox="1">
            <a:spLocks noGrp="1"/>
          </p:cNvSpPr>
          <p:nvPr>
            <p:ph type="body" idx="1"/>
          </p:nvPr>
        </p:nvSpPr>
        <p:spPr>
          <a:xfrm>
            <a:off x="159300" y="1350950"/>
            <a:ext cx="5109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b="1">
                <a:latin typeface="Calibri"/>
                <a:ea typeface="Calibri"/>
                <a:cs typeface="Calibri"/>
                <a:sym typeface="Calibri"/>
              </a:rPr>
              <a:t>S</a:t>
            </a:r>
            <a:r>
              <a:rPr lang="en" sz="1200">
                <a:latin typeface="Calibri"/>
                <a:ea typeface="Calibri"/>
                <a:cs typeface="Calibri"/>
                <a:sym typeface="Calibri"/>
              </a:rPr>
              <a:t> =</a:t>
            </a:r>
            <a:endParaRPr sz="1200">
              <a:latin typeface="Calibri"/>
              <a:ea typeface="Calibri"/>
              <a:cs typeface="Calibri"/>
              <a:sym typeface="Calibri"/>
            </a:endParaRPr>
          </a:p>
        </p:txBody>
      </p:sp>
      <p:sp>
        <p:nvSpPr>
          <p:cNvPr id="559" name="Google Shape;559;p56"/>
          <p:cNvSpPr txBox="1">
            <a:spLocks noGrp="1"/>
          </p:cNvSpPr>
          <p:nvPr>
            <p:ph type="body" idx="1"/>
          </p:nvPr>
        </p:nvSpPr>
        <p:spPr>
          <a:xfrm>
            <a:off x="921300" y="9699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H,H,H,H</a:t>
            </a:r>
            <a:endParaRPr sz="1200">
              <a:latin typeface="Calibri"/>
              <a:ea typeface="Calibri"/>
              <a:cs typeface="Calibri"/>
              <a:sym typeface="Calibri"/>
            </a:endParaRPr>
          </a:p>
        </p:txBody>
      </p:sp>
      <p:sp>
        <p:nvSpPr>
          <p:cNvPr id="560" name="Google Shape;560;p56"/>
          <p:cNvSpPr txBox="1">
            <a:spLocks noGrp="1"/>
          </p:cNvSpPr>
          <p:nvPr>
            <p:ph type="body" idx="1"/>
          </p:nvPr>
        </p:nvSpPr>
        <p:spPr>
          <a:xfrm>
            <a:off x="83100" y="588950"/>
            <a:ext cx="7723200" cy="4173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1200"/>
              </a:spcAft>
              <a:buNone/>
            </a:pPr>
            <a:r>
              <a:rPr lang="en" sz="1400">
                <a:latin typeface="Calibri"/>
                <a:ea typeface="Calibri"/>
                <a:cs typeface="Calibri"/>
                <a:sym typeface="Calibri"/>
              </a:rPr>
              <a:t>Probability Distribution of Heads and Tails when flipping a coin </a:t>
            </a:r>
            <a:r>
              <a:rPr lang="en" sz="1400" b="1">
                <a:latin typeface="Calibri"/>
                <a:ea typeface="Calibri"/>
                <a:cs typeface="Calibri"/>
                <a:sym typeface="Calibri"/>
              </a:rPr>
              <a:t>4 times</a:t>
            </a:r>
            <a:r>
              <a:rPr lang="en" sz="1400">
                <a:latin typeface="Calibri"/>
                <a:ea typeface="Calibri"/>
                <a:cs typeface="Calibri"/>
                <a:sym typeface="Calibri"/>
              </a:rPr>
              <a:t>.  </a:t>
            </a:r>
            <a:endParaRPr sz="1400">
              <a:latin typeface="Calibri"/>
              <a:ea typeface="Calibri"/>
              <a:cs typeface="Calibri"/>
              <a:sym typeface="Calibri"/>
            </a:endParaRPr>
          </a:p>
        </p:txBody>
      </p:sp>
      <p:sp>
        <p:nvSpPr>
          <p:cNvPr id="561" name="Google Shape;561;p56"/>
          <p:cNvSpPr txBox="1">
            <a:spLocks noGrp="1"/>
          </p:cNvSpPr>
          <p:nvPr>
            <p:ph type="body" idx="1"/>
          </p:nvPr>
        </p:nvSpPr>
        <p:spPr>
          <a:xfrm>
            <a:off x="921300" y="12747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H,H,H,T</a:t>
            </a:r>
            <a:endParaRPr sz="1200">
              <a:latin typeface="Calibri"/>
              <a:ea typeface="Calibri"/>
              <a:cs typeface="Calibri"/>
              <a:sym typeface="Calibri"/>
            </a:endParaRPr>
          </a:p>
        </p:txBody>
      </p:sp>
      <p:sp>
        <p:nvSpPr>
          <p:cNvPr id="562" name="Google Shape;562;p56"/>
          <p:cNvSpPr txBox="1">
            <a:spLocks noGrp="1"/>
          </p:cNvSpPr>
          <p:nvPr>
            <p:ph type="body" idx="1"/>
          </p:nvPr>
        </p:nvSpPr>
        <p:spPr>
          <a:xfrm>
            <a:off x="921300" y="15795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H,H,T,H</a:t>
            </a:r>
            <a:endParaRPr sz="1200">
              <a:latin typeface="Calibri"/>
              <a:ea typeface="Calibri"/>
              <a:cs typeface="Calibri"/>
              <a:sym typeface="Calibri"/>
            </a:endParaRPr>
          </a:p>
        </p:txBody>
      </p:sp>
      <p:sp>
        <p:nvSpPr>
          <p:cNvPr id="563" name="Google Shape;563;p56"/>
          <p:cNvSpPr txBox="1">
            <a:spLocks noGrp="1"/>
          </p:cNvSpPr>
          <p:nvPr>
            <p:ph type="body" idx="1"/>
          </p:nvPr>
        </p:nvSpPr>
        <p:spPr>
          <a:xfrm>
            <a:off x="921300" y="18843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H,H,T,T</a:t>
            </a:r>
            <a:endParaRPr sz="1200">
              <a:latin typeface="Calibri"/>
              <a:ea typeface="Calibri"/>
              <a:cs typeface="Calibri"/>
              <a:sym typeface="Calibri"/>
            </a:endParaRPr>
          </a:p>
        </p:txBody>
      </p:sp>
      <p:sp>
        <p:nvSpPr>
          <p:cNvPr id="564" name="Google Shape;564;p56"/>
          <p:cNvSpPr txBox="1">
            <a:spLocks noGrp="1"/>
          </p:cNvSpPr>
          <p:nvPr>
            <p:ph type="body" idx="1"/>
          </p:nvPr>
        </p:nvSpPr>
        <p:spPr>
          <a:xfrm>
            <a:off x="1911900" y="9699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H,T,H,H</a:t>
            </a:r>
            <a:endParaRPr sz="1200">
              <a:latin typeface="Calibri"/>
              <a:ea typeface="Calibri"/>
              <a:cs typeface="Calibri"/>
              <a:sym typeface="Calibri"/>
            </a:endParaRPr>
          </a:p>
        </p:txBody>
      </p:sp>
      <p:sp>
        <p:nvSpPr>
          <p:cNvPr id="565" name="Google Shape;565;p56"/>
          <p:cNvSpPr txBox="1">
            <a:spLocks noGrp="1"/>
          </p:cNvSpPr>
          <p:nvPr>
            <p:ph type="body" idx="1"/>
          </p:nvPr>
        </p:nvSpPr>
        <p:spPr>
          <a:xfrm>
            <a:off x="1911900" y="12747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H,T,H,T</a:t>
            </a:r>
            <a:endParaRPr sz="1200">
              <a:latin typeface="Calibri"/>
              <a:ea typeface="Calibri"/>
              <a:cs typeface="Calibri"/>
              <a:sym typeface="Calibri"/>
            </a:endParaRPr>
          </a:p>
        </p:txBody>
      </p:sp>
      <p:sp>
        <p:nvSpPr>
          <p:cNvPr id="566" name="Google Shape;566;p56"/>
          <p:cNvSpPr txBox="1">
            <a:spLocks noGrp="1"/>
          </p:cNvSpPr>
          <p:nvPr>
            <p:ph type="body" idx="1"/>
          </p:nvPr>
        </p:nvSpPr>
        <p:spPr>
          <a:xfrm>
            <a:off x="1911900" y="15795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H,T,T,H</a:t>
            </a:r>
            <a:endParaRPr sz="1200">
              <a:latin typeface="Calibri"/>
              <a:ea typeface="Calibri"/>
              <a:cs typeface="Calibri"/>
              <a:sym typeface="Calibri"/>
            </a:endParaRPr>
          </a:p>
        </p:txBody>
      </p:sp>
      <p:sp>
        <p:nvSpPr>
          <p:cNvPr id="567" name="Google Shape;567;p56"/>
          <p:cNvSpPr txBox="1">
            <a:spLocks noGrp="1"/>
          </p:cNvSpPr>
          <p:nvPr>
            <p:ph type="body" idx="1"/>
          </p:nvPr>
        </p:nvSpPr>
        <p:spPr>
          <a:xfrm>
            <a:off x="1911900" y="18843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H,T,T,T</a:t>
            </a:r>
            <a:endParaRPr sz="1200">
              <a:latin typeface="Calibri"/>
              <a:ea typeface="Calibri"/>
              <a:cs typeface="Calibri"/>
              <a:sym typeface="Calibri"/>
            </a:endParaRPr>
          </a:p>
        </p:txBody>
      </p:sp>
      <p:sp>
        <p:nvSpPr>
          <p:cNvPr id="568" name="Google Shape;568;p56"/>
          <p:cNvSpPr txBox="1">
            <a:spLocks noGrp="1"/>
          </p:cNvSpPr>
          <p:nvPr>
            <p:ph type="body" idx="1"/>
          </p:nvPr>
        </p:nvSpPr>
        <p:spPr>
          <a:xfrm>
            <a:off x="2902500" y="9699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T,H,H,H</a:t>
            </a:r>
            <a:endParaRPr sz="1200">
              <a:latin typeface="Calibri"/>
              <a:ea typeface="Calibri"/>
              <a:cs typeface="Calibri"/>
              <a:sym typeface="Calibri"/>
            </a:endParaRPr>
          </a:p>
        </p:txBody>
      </p:sp>
      <p:sp>
        <p:nvSpPr>
          <p:cNvPr id="569" name="Google Shape;569;p56"/>
          <p:cNvSpPr txBox="1">
            <a:spLocks noGrp="1"/>
          </p:cNvSpPr>
          <p:nvPr>
            <p:ph type="body" idx="1"/>
          </p:nvPr>
        </p:nvSpPr>
        <p:spPr>
          <a:xfrm>
            <a:off x="2902500" y="12747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T,H,H,T</a:t>
            </a:r>
            <a:endParaRPr sz="1200">
              <a:latin typeface="Calibri"/>
              <a:ea typeface="Calibri"/>
              <a:cs typeface="Calibri"/>
              <a:sym typeface="Calibri"/>
            </a:endParaRPr>
          </a:p>
        </p:txBody>
      </p:sp>
      <p:sp>
        <p:nvSpPr>
          <p:cNvPr id="570" name="Google Shape;570;p56"/>
          <p:cNvSpPr txBox="1">
            <a:spLocks noGrp="1"/>
          </p:cNvSpPr>
          <p:nvPr>
            <p:ph type="body" idx="1"/>
          </p:nvPr>
        </p:nvSpPr>
        <p:spPr>
          <a:xfrm>
            <a:off x="2902500" y="15795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T,H,T,H</a:t>
            </a:r>
            <a:endParaRPr sz="1200">
              <a:latin typeface="Calibri"/>
              <a:ea typeface="Calibri"/>
              <a:cs typeface="Calibri"/>
              <a:sym typeface="Calibri"/>
            </a:endParaRPr>
          </a:p>
        </p:txBody>
      </p:sp>
      <p:sp>
        <p:nvSpPr>
          <p:cNvPr id="571" name="Google Shape;571;p56"/>
          <p:cNvSpPr txBox="1">
            <a:spLocks noGrp="1"/>
          </p:cNvSpPr>
          <p:nvPr>
            <p:ph type="body" idx="1"/>
          </p:nvPr>
        </p:nvSpPr>
        <p:spPr>
          <a:xfrm>
            <a:off x="2902500" y="18843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T,H,T,T</a:t>
            </a:r>
            <a:endParaRPr sz="1200">
              <a:latin typeface="Calibri"/>
              <a:ea typeface="Calibri"/>
              <a:cs typeface="Calibri"/>
              <a:sym typeface="Calibri"/>
            </a:endParaRPr>
          </a:p>
        </p:txBody>
      </p:sp>
      <p:sp>
        <p:nvSpPr>
          <p:cNvPr id="572" name="Google Shape;572;p56"/>
          <p:cNvSpPr txBox="1">
            <a:spLocks noGrp="1"/>
          </p:cNvSpPr>
          <p:nvPr>
            <p:ph type="body" idx="1"/>
          </p:nvPr>
        </p:nvSpPr>
        <p:spPr>
          <a:xfrm>
            <a:off x="3893100" y="9699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T,T,H,H</a:t>
            </a:r>
            <a:endParaRPr sz="1200">
              <a:latin typeface="Calibri"/>
              <a:ea typeface="Calibri"/>
              <a:cs typeface="Calibri"/>
              <a:sym typeface="Calibri"/>
            </a:endParaRPr>
          </a:p>
        </p:txBody>
      </p:sp>
      <p:sp>
        <p:nvSpPr>
          <p:cNvPr id="573" name="Google Shape;573;p56"/>
          <p:cNvSpPr txBox="1">
            <a:spLocks noGrp="1"/>
          </p:cNvSpPr>
          <p:nvPr>
            <p:ph type="body" idx="1"/>
          </p:nvPr>
        </p:nvSpPr>
        <p:spPr>
          <a:xfrm>
            <a:off x="3893100" y="12747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T,T,H,T</a:t>
            </a:r>
            <a:endParaRPr sz="1200">
              <a:latin typeface="Calibri"/>
              <a:ea typeface="Calibri"/>
              <a:cs typeface="Calibri"/>
              <a:sym typeface="Calibri"/>
            </a:endParaRPr>
          </a:p>
        </p:txBody>
      </p:sp>
      <p:sp>
        <p:nvSpPr>
          <p:cNvPr id="574" name="Google Shape;574;p56"/>
          <p:cNvSpPr txBox="1">
            <a:spLocks noGrp="1"/>
          </p:cNvSpPr>
          <p:nvPr>
            <p:ph type="body" idx="1"/>
          </p:nvPr>
        </p:nvSpPr>
        <p:spPr>
          <a:xfrm>
            <a:off x="3893100" y="15795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T,T,T,H</a:t>
            </a:r>
            <a:endParaRPr sz="1200">
              <a:latin typeface="Calibri"/>
              <a:ea typeface="Calibri"/>
              <a:cs typeface="Calibri"/>
              <a:sym typeface="Calibri"/>
            </a:endParaRPr>
          </a:p>
        </p:txBody>
      </p:sp>
      <p:sp>
        <p:nvSpPr>
          <p:cNvPr id="575" name="Google Shape;575;p56"/>
          <p:cNvSpPr txBox="1">
            <a:spLocks noGrp="1"/>
          </p:cNvSpPr>
          <p:nvPr>
            <p:ph type="body" idx="1"/>
          </p:nvPr>
        </p:nvSpPr>
        <p:spPr>
          <a:xfrm>
            <a:off x="3893100" y="1884350"/>
            <a:ext cx="11718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200">
                <a:latin typeface="Calibri"/>
                <a:ea typeface="Calibri"/>
                <a:cs typeface="Calibri"/>
                <a:sym typeface="Calibri"/>
              </a:rPr>
              <a:t>T,T,T,T</a:t>
            </a:r>
            <a:endParaRPr sz="1200">
              <a:latin typeface="Calibri"/>
              <a:ea typeface="Calibri"/>
              <a:cs typeface="Calibri"/>
              <a:sym typeface="Calibri"/>
            </a:endParaRPr>
          </a:p>
        </p:txBody>
      </p:sp>
      <p:sp>
        <p:nvSpPr>
          <p:cNvPr id="576" name="Google Shape;576;p56"/>
          <p:cNvSpPr/>
          <p:nvPr/>
        </p:nvSpPr>
        <p:spPr>
          <a:xfrm>
            <a:off x="4667150" y="1004375"/>
            <a:ext cx="510900" cy="12972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577" name="Google Shape;577;p56"/>
          <p:cNvSpPr txBox="1">
            <a:spLocks noGrp="1"/>
          </p:cNvSpPr>
          <p:nvPr>
            <p:ph type="body" idx="1"/>
          </p:nvPr>
        </p:nvSpPr>
        <p:spPr>
          <a:xfrm>
            <a:off x="5112300" y="1198550"/>
            <a:ext cx="1092600" cy="1026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200" b="1">
                <a:latin typeface="Calibri"/>
                <a:ea typeface="Calibri"/>
                <a:cs typeface="Calibri"/>
                <a:sym typeface="Calibri"/>
              </a:rPr>
              <a:t>Sample Space of flipping a coin 4 times </a:t>
            </a:r>
            <a:endParaRPr sz="1200" b="1">
              <a:latin typeface="Calibri"/>
              <a:ea typeface="Calibri"/>
              <a:cs typeface="Calibri"/>
              <a:sym typeface="Calibri"/>
            </a:endParaRPr>
          </a:p>
        </p:txBody>
      </p:sp>
      <p:sp>
        <p:nvSpPr>
          <p:cNvPr id="578" name="Google Shape;578;p56"/>
          <p:cNvSpPr txBox="1">
            <a:spLocks noGrp="1"/>
          </p:cNvSpPr>
          <p:nvPr>
            <p:ph type="body" idx="1"/>
          </p:nvPr>
        </p:nvSpPr>
        <p:spPr>
          <a:xfrm>
            <a:off x="83100" y="2341550"/>
            <a:ext cx="6400800" cy="4173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1200"/>
              </a:spcAft>
              <a:buNone/>
            </a:pPr>
            <a:r>
              <a:rPr lang="en" sz="1200">
                <a:latin typeface="Calibri"/>
                <a:ea typeface="Calibri"/>
                <a:cs typeface="Calibri"/>
                <a:sym typeface="Calibri"/>
              </a:rPr>
              <a:t>Let </a:t>
            </a:r>
            <a:r>
              <a:rPr lang="en" sz="1200" b="1">
                <a:latin typeface="Calibri"/>
                <a:ea typeface="Calibri"/>
                <a:cs typeface="Calibri"/>
                <a:sym typeface="Calibri"/>
              </a:rPr>
              <a:t>X</a:t>
            </a:r>
            <a:r>
              <a:rPr lang="en" sz="1200">
                <a:latin typeface="Calibri"/>
                <a:ea typeface="Calibri"/>
                <a:cs typeface="Calibri"/>
                <a:sym typeface="Calibri"/>
              </a:rPr>
              <a:t> be the number of Heads in the event (also called </a:t>
            </a:r>
            <a:r>
              <a:rPr lang="en" sz="1200" b="1">
                <a:latin typeface="Calibri"/>
                <a:ea typeface="Calibri"/>
                <a:cs typeface="Calibri"/>
                <a:sym typeface="Calibri"/>
              </a:rPr>
              <a:t>Number of Successes</a:t>
            </a:r>
            <a:r>
              <a:rPr lang="en" sz="1200">
                <a:latin typeface="Calibri"/>
                <a:ea typeface="Calibri"/>
                <a:cs typeface="Calibri"/>
                <a:sym typeface="Calibri"/>
              </a:rPr>
              <a:t>).</a:t>
            </a:r>
            <a:r>
              <a:rPr lang="en" sz="1400">
                <a:latin typeface="Calibri"/>
                <a:ea typeface="Calibri"/>
                <a:cs typeface="Calibri"/>
                <a:sym typeface="Calibri"/>
              </a:rPr>
              <a:t> </a:t>
            </a:r>
            <a:endParaRPr sz="1400">
              <a:latin typeface="Calibri"/>
              <a:ea typeface="Calibri"/>
              <a:cs typeface="Calibri"/>
              <a:sym typeface="Calibri"/>
            </a:endParaRPr>
          </a:p>
        </p:txBody>
      </p:sp>
      <p:graphicFrame>
        <p:nvGraphicFramePr>
          <p:cNvPr id="579" name="Google Shape;579;p56"/>
          <p:cNvGraphicFramePr/>
          <p:nvPr/>
        </p:nvGraphicFramePr>
        <p:xfrm>
          <a:off x="181950" y="2767400"/>
          <a:ext cx="5151400" cy="2163900"/>
        </p:xfrm>
        <a:graphic>
          <a:graphicData uri="http://schemas.openxmlformats.org/drawingml/2006/table">
            <a:tbl>
              <a:tblPr>
                <a:noFill/>
                <a:tableStyleId>{A9E7A084-7A39-4461-87EB-A3D604E095AF}</a:tableStyleId>
              </a:tblPr>
              <a:tblGrid>
                <a:gridCol w="833025">
                  <a:extLst>
                    <a:ext uri="{9D8B030D-6E8A-4147-A177-3AD203B41FA5}">
                      <a16:colId xmlns:a16="http://schemas.microsoft.com/office/drawing/2014/main" val="20000"/>
                    </a:ext>
                  </a:extLst>
                </a:gridCol>
                <a:gridCol w="2983125">
                  <a:extLst>
                    <a:ext uri="{9D8B030D-6E8A-4147-A177-3AD203B41FA5}">
                      <a16:colId xmlns:a16="http://schemas.microsoft.com/office/drawing/2014/main" val="20001"/>
                    </a:ext>
                  </a:extLst>
                </a:gridCol>
                <a:gridCol w="1335250">
                  <a:extLst>
                    <a:ext uri="{9D8B030D-6E8A-4147-A177-3AD203B41FA5}">
                      <a16:colId xmlns:a16="http://schemas.microsoft.com/office/drawing/2014/main" val="20002"/>
                    </a:ext>
                  </a:extLst>
                </a:gridCol>
              </a:tblGrid>
              <a:tr h="315075">
                <a:tc>
                  <a:txBody>
                    <a:bodyPr/>
                    <a:lstStyle/>
                    <a:p>
                      <a:pPr marL="0" lvl="0" indent="0" algn="ctr" rtl="0">
                        <a:spcBef>
                          <a:spcPts val="0"/>
                        </a:spcBef>
                        <a:spcAft>
                          <a:spcPts val="0"/>
                        </a:spcAft>
                        <a:buNone/>
                      </a:pPr>
                      <a:r>
                        <a:rPr lang="en" sz="1000" b="1">
                          <a:latin typeface="Calibri"/>
                          <a:ea typeface="Calibri"/>
                          <a:cs typeface="Calibri"/>
                          <a:sym typeface="Calibri"/>
                        </a:rPr>
                        <a:t>X (Outcome)</a:t>
                      </a:r>
                      <a:endParaRPr sz="1000" b="1">
                        <a:latin typeface="Calibri"/>
                        <a:ea typeface="Calibri"/>
                        <a:cs typeface="Calibri"/>
                        <a:sym typeface="Calibri"/>
                      </a:endParaRPr>
                    </a:p>
                  </a:txBody>
                  <a:tcPr marL="91425" marR="91425" marT="91425" marB="91425" anchor="ctr">
                    <a:solidFill>
                      <a:srgbClr val="EA9999"/>
                    </a:solidFill>
                  </a:tcPr>
                </a:tc>
                <a:tc>
                  <a:txBody>
                    <a:bodyPr/>
                    <a:lstStyle/>
                    <a:p>
                      <a:pPr marL="0" lvl="0" indent="0" algn="ctr" rtl="0">
                        <a:spcBef>
                          <a:spcPts val="0"/>
                        </a:spcBef>
                        <a:spcAft>
                          <a:spcPts val="0"/>
                        </a:spcAft>
                        <a:buNone/>
                      </a:pPr>
                      <a:r>
                        <a:rPr lang="en" sz="1000" b="1">
                          <a:latin typeface="Calibri"/>
                          <a:ea typeface="Calibri"/>
                          <a:cs typeface="Calibri"/>
                          <a:sym typeface="Calibri"/>
                        </a:rPr>
                        <a:t>Options</a:t>
                      </a:r>
                      <a:endParaRPr sz="1000" b="1">
                        <a:latin typeface="Calibri"/>
                        <a:ea typeface="Calibri"/>
                        <a:cs typeface="Calibri"/>
                        <a:sym typeface="Calibri"/>
                      </a:endParaRPr>
                    </a:p>
                  </a:txBody>
                  <a:tcPr marL="91425" marR="91425" marT="91425" marB="91425" anchor="ctr">
                    <a:solidFill>
                      <a:srgbClr val="EA9999"/>
                    </a:solidFill>
                  </a:tcPr>
                </a:tc>
                <a:tc>
                  <a:txBody>
                    <a:bodyPr/>
                    <a:lstStyle/>
                    <a:p>
                      <a:pPr marL="0" lvl="0" indent="0" algn="ctr" rtl="0">
                        <a:spcBef>
                          <a:spcPts val="0"/>
                        </a:spcBef>
                        <a:spcAft>
                          <a:spcPts val="0"/>
                        </a:spcAft>
                        <a:buNone/>
                      </a:pPr>
                      <a:r>
                        <a:rPr lang="en" sz="1000" b="1">
                          <a:latin typeface="Calibri"/>
                          <a:ea typeface="Calibri"/>
                          <a:cs typeface="Calibri"/>
                          <a:sym typeface="Calibri"/>
                        </a:rPr>
                        <a:t>Probability [P(X)]</a:t>
                      </a:r>
                      <a:endParaRPr sz="1000" b="1">
                        <a:latin typeface="Calibri"/>
                        <a:ea typeface="Calibri"/>
                        <a:cs typeface="Calibri"/>
                        <a:sym typeface="Calibri"/>
                      </a:endParaRPr>
                    </a:p>
                  </a:txBody>
                  <a:tcPr marL="91425" marR="91425" marT="91425" marB="91425" anchor="ctr">
                    <a:solidFill>
                      <a:srgbClr val="EA9999"/>
                    </a:solidFill>
                  </a:tcPr>
                </a:tc>
                <a:extLst>
                  <a:ext uri="{0D108BD9-81ED-4DB2-BD59-A6C34878D82A}">
                    <a16:rowId xmlns:a16="http://schemas.microsoft.com/office/drawing/2014/main" val="10000"/>
                  </a:ext>
                </a:extLst>
              </a:tr>
              <a:tr h="315075">
                <a:tc>
                  <a:txBody>
                    <a:bodyPr/>
                    <a:lstStyle/>
                    <a:p>
                      <a:pPr marL="0" lvl="0" indent="0" algn="ctr" rtl="0">
                        <a:spcBef>
                          <a:spcPts val="0"/>
                        </a:spcBef>
                        <a:spcAft>
                          <a:spcPts val="0"/>
                        </a:spcAft>
                        <a:buNone/>
                      </a:pPr>
                      <a:r>
                        <a:rPr lang="en" sz="1000" b="1">
                          <a:latin typeface="Calibri"/>
                          <a:ea typeface="Calibri"/>
                          <a:cs typeface="Calibri"/>
                          <a:sym typeface="Calibri"/>
                        </a:rPr>
                        <a:t>0</a:t>
                      </a:r>
                      <a:endParaRPr sz="1000" b="1">
                        <a:latin typeface="Calibri"/>
                        <a:ea typeface="Calibri"/>
                        <a:cs typeface="Calibri"/>
                        <a:sym typeface="Calibri"/>
                      </a:endParaRPr>
                    </a:p>
                  </a:txBody>
                  <a:tcPr marL="91425" marR="91425" marT="91425" marB="91425">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TTTT</a:t>
                      </a:r>
                      <a:endParaRPr sz="10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000" b="1">
                          <a:latin typeface="Calibri"/>
                          <a:ea typeface="Calibri"/>
                          <a:cs typeface="Calibri"/>
                          <a:sym typeface="Calibri"/>
                        </a:rPr>
                        <a:t>1/16 = 0.0625</a:t>
                      </a:r>
                      <a:endParaRPr sz="1000" b="1">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1"/>
                  </a:ext>
                </a:extLst>
              </a:tr>
              <a:tr h="315075">
                <a:tc>
                  <a:txBody>
                    <a:bodyPr/>
                    <a:lstStyle/>
                    <a:p>
                      <a:pPr marL="0" lvl="0" indent="0" algn="ctr" rtl="0">
                        <a:spcBef>
                          <a:spcPts val="0"/>
                        </a:spcBef>
                        <a:spcAft>
                          <a:spcPts val="0"/>
                        </a:spcAft>
                        <a:buNone/>
                      </a:pPr>
                      <a:r>
                        <a:rPr lang="en" sz="1000" b="1">
                          <a:latin typeface="Calibri"/>
                          <a:ea typeface="Calibri"/>
                          <a:cs typeface="Calibri"/>
                          <a:sym typeface="Calibri"/>
                        </a:rPr>
                        <a:t>1</a:t>
                      </a:r>
                      <a:endParaRPr sz="1000" b="1">
                        <a:latin typeface="Calibri"/>
                        <a:ea typeface="Calibri"/>
                        <a:cs typeface="Calibri"/>
                        <a:sym typeface="Calibri"/>
                      </a:endParaRPr>
                    </a:p>
                  </a:txBody>
                  <a:tcPr marL="91425" marR="91425" marT="91425" marB="91425">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TTTH,   TTHT,   THTT,  HTTT</a:t>
                      </a:r>
                      <a:endParaRPr sz="10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000" b="1">
                          <a:latin typeface="Calibri"/>
                          <a:ea typeface="Calibri"/>
                          <a:cs typeface="Calibri"/>
                          <a:sym typeface="Calibri"/>
                        </a:rPr>
                        <a:t>4/16 = 0.2500</a:t>
                      </a:r>
                      <a:endParaRPr sz="1000" b="1">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2"/>
                  </a:ext>
                </a:extLst>
              </a:tr>
              <a:tr h="315075">
                <a:tc>
                  <a:txBody>
                    <a:bodyPr/>
                    <a:lstStyle/>
                    <a:p>
                      <a:pPr marL="0" lvl="0" indent="0" algn="ctr" rtl="0">
                        <a:spcBef>
                          <a:spcPts val="0"/>
                        </a:spcBef>
                        <a:spcAft>
                          <a:spcPts val="0"/>
                        </a:spcAft>
                        <a:buNone/>
                      </a:pPr>
                      <a:r>
                        <a:rPr lang="en" sz="1000" b="1">
                          <a:latin typeface="Calibri"/>
                          <a:ea typeface="Calibri"/>
                          <a:cs typeface="Calibri"/>
                          <a:sym typeface="Calibri"/>
                        </a:rPr>
                        <a:t>2</a:t>
                      </a:r>
                      <a:endParaRPr sz="1000" b="1">
                        <a:latin typeface="Calibri"/>
                        <a:ea typeface="Calibri"/>
                        <a:cs typeface="Calibri"/>
                        <a:sym typeface="Calibri"/>
                      </a:endParaRPr>
                    </a:p>
                  </a:txBody>
                  <a:tcPr marL="91425" marR="91425" marT="91425" marB="91425">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HHTT,   TTHH,   HTHT,   THTH,   HTTH,  THHT</a:t>
                      </a:r>
                      <a:endParaRPr sz="10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000" b="1">
                          <a:latin typeface="Calibri"/>
                          <a:ea typeface="Calibri"/>
                          <a:cs typeface="Calibri"/>
                          <a:sym typeface="Calibri"/>
                        </a:rPr>
                        <a:t>6/16 = 0.3750</a:t>
                      </a:r>
                      <a:endParaRPr sz="1000" b="1">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3"/>
                  </a:ext>
                </a:extLst>
              </a:tr>
              <a:tr h="315075">
                <a:tc>
                  <a:txBody>
                    <a:bodyPr/>
                    <a:lstStyle/>
                    <a:p>
                      <a:pPr marL="0" lvl="0" indent="0" algn="ctr" rtl="0">
                        <a:spcBef>
                          <a:spcPts val="0"/>
                        </a:spcBef>
                        <a:spcAft>
                          <a:spcPts val="0"/>
                        </a:spcAft>
                        <a:buNone/>
                      </a:pPr>
                      <a:r>
                        <a:rPr lang="en" sz="1000" b="1">
                          <a:latin typeface="Calibri"/>
                          <a:ea typeface="Calibri"/>
                          <a:cs typeface="Calibri"/>
                          <a:sym typeface="Calibri"/>
                        </a:rPr>
                        <a:t>3</a:t>
                      </a:r>
                      <a:endParaRPr sz="1000" b="1">
                        <a:latin typeface="Calibri"/>
                        <a:ea typeface="Calibri"/>
                        <a:cs typeface="Calibri"/>
                        <a:sym typeface="Calibri"/>
                      </a:endParaRPr>
                    </a:p>
                  </a:txBody>
                  <a:tcPr marL="91425" marR="91425" marT="91425" marB="91425">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HHHT,  HHTH,  HTHH, THHH</a:t>
                      </a:r>
                      <a:endParaRPr sz="10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000" b="1">
                          <a:latin typeface="Calibri"/>
                          <a:ea typeface="Calibri"/>
                          <a:cs typeface="Calibri"/>
                          <a:sym typeface="Calibri"/>
                        </a:rPr>
                        <a:t>4/16 = 0.2500</a:t>
                      </a:r>
                      <a:endParaRPr sz="1000" b="1">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4"/>
                  </a:ext>
                </a:extLst>
              </a:tr>
              <a:tr h="315075">
                <a:tc>
                  <a:txBody>
                    <a:bodyPr/>
                    <a:lstStyle/>
                    <a:p>
                      <a:pPr marL="0" lvl="0" indent="0" algn="ctr" rtl="0">
                        <a:spcBef>
                          <a:spcPts val="0"/>
                        </a:spcBef>
                        <a:spcAft>
                          <a:spcPts val="0"/>
                        </a:spcAft>
                        <a:buNone/>
                      </a:pPr>
                      <a:r>
                        <a:rPr lang="en" sz="1000" b="1">
                          <a:latin typeface="Calibri"/>
                          <a:ea typeface="Calibri"/>
                          <a:cs typeface="Calibri"/>
                          <a:sym typeface="Calibri"/>
                        </a:rPr>
                        <a:t>4</a:t>
                      </a:r>
                      <a:endParaRPr sz="1000" b="1">
                        <a:latin typeface="Calibri"/>
                        <a:ea typeface="Calibri"/>
                        <a:cs typeface="Calibri"/>
                        <a:sym typeface="Calibri"/>
                      </a:endParaRPr>
                    </a:p>
                  </a:txBody>
                  <a:tcPr marL="91425" marR="91425" marT="91425" marB="91425">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HHHH</a:t>
                      </a:r>
                      <a:endParaRPr sz="10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 sz="1000" b="1">
                          <a:latin typeface="Calibri"/>
                          <a:ea typeface="Calibri"/>
                          <a:cs typeface="Calibri"/>
                          <a:sym typeface="Calibri"/>
                        </a:rPr>
                        <a:t>1/16 = 0.0625</a:t>
                      </a:r>
                      <a:endParaRPr sz="1000" b="1">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graphicFrame>
        <p:nvGraphicFramePr>
          <p:cNvPr id="580" name="Google Shape;580;p56"/>
          <p:cNvGraphicFramePr/>
          <p:nvPr/>
        </p:nvGraphicFramePr>
        <p:xfrm>
          <a:off x="6901375" y="2036750"/>
          <a:ext cx="1881250" cy="2377260"/>
        </p:xfrm>
        <a:graphic>
          <a:graphicData uri="http://schemas.openxmlformats.org/drawingml/2006/table">
            <a:tbl>
              <a:tblPr>
                <a:noFill/>
                <a:tableStyleId>{A9E7A084-7A39-4461-87EB-A3D604E095AF}</a:tableStyleId>
              </a:tblPr>
              <a:tblGrid>
                <a:gridCol w="376250">
                  <a:extLst>
                    <a:ext uri="{9D8B030D-6E8A-4147-A177-3AD203B41FA5}">
                      <a16:colId xmlns:a16="http://schemas.microsoft.com/office/drawing/2014/main" val="20000"/>
                    </a:ext>
                  </a:extLst>
                </a:gridCol>
                <a:gridCol w="376250">
                  <a:extLst>
                    <a:ext uri="{9D8B030D-6E8A-4147-A177-3AD203B41FA5}">
                      <a16:colId xmlns:a16="http://schemas.microsoft.com/office/drawing/2014/main" val="20001"/>
                    </a:ext>
                  </a:extLst>
                </a:gridCol>
                <a:gridCol w="376250">
                  <a:extLst>
                    <a:ext uri="{9D8B030D-6E8A-4147-A177-3AD203B41FA5}">
                      <a16:colId xmlns:a16="http://schemas.microsoft.com/office/drawing/2014/main" val="20002"/>
                    </a:ext>
                  </a:extLst>
                </a:gridCol>
                <a:gridCol w="376250">
                  <a:extLst>
                    <a:ext uri="{9D8B030D-6E8A-4147-A177-3AD203B41FA5}">
                      <a16:colId xmlns:a16="http://schemas.microsoft.com/office/drawing/2014/main" val="20003"/>
                    </a:ext>
                  </a:extLst>
                </a:gridCol>
                <a:gridCol w="3762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a:latin typeface="Calibri"/>
                          <a:ea typeface="Calibri"/>
                          <a:cs typeface="Calibri"/>
                          <a:sym typeface="Calibri"/>
                        </a:rPr>
                        <a:t>6</a:t>
                      </a:r>
                      <a:endParaRPr>
                        <a:latin typeface="Calibri"/>
                        <a:ea typeface="Calibri"/>
                        <a:cs typeface="Calibri"/>
                        <a:sym typeface="Calibri"/>
                      </a:endParaRPr>
                    </a:p>
                  </a:txBody>
                  <a:tcPr marL="91425" marR="91425" marT="91425" marB="91425">
                    <a:solidFill>
                      <a:srgbClr val="C9DAF8"/>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a:latin typeface="Calibri"/>
                          <a:ea typeface="Calibri"/>
                          <a:cs typeface="Calibri"/>
                          <a:sym typeface="Calibri"/>
                        </a:rPr>
                        <a:t>4</a:t>
                      </a:r>
                      <a:endParaRPr>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9DAF8"/>
                    </a:solidFill>
                  </a:tcPr>
                </a:tc>
                <a:tc>
                  <a:txBody>
                    <a:bodyPr/>
                    <a:lstStyle/>
                    <a:p>
                      <a:pPr marL="0" lvl="0" indent="0" algn="ctr" rtl="0">
                        <a:spcBef>
                          <a:spcPts val="0"/>
                        </a:spcBef>
                        <a:spcAft>
                          <a:spcPts val="0"/>
                        </a:spcAft>
                        <a:buNone/>
                      </a:pPr>
                      <a:r>
                        <a:rPr lang="en">
                          <a:latin typeface="Calibri"/>
                          <a:ea typeface="Calibri"/>
                          <a:cs typeface="Calibri"/>
                          <a:sym typeface="Calibri"/>
                        </a:rPr>
                        <a:t>4</a:t>
                      </a:r>
                      <a:endParaRPr>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solidFill>
                      <a:srgbClr val="CFE2F3"/>
                    </a:solidFill>
                  </a:tcPr>
                </a:tc>
                <a:extLst>
                  <a:ext uri="{0D108BD9-81ED-4DB2-BD59-A6C34878D82A}">
                    <a16:rowId xmlns:a16="http://schemas.microsoft.com/office/drawing/2014/main" val="10005"/>
                  </a:ext>
                </a:extLst>
              </a:tr>
            </a:tbl>
          </a:graphicData>
        </a:graphic>
      </p:graphicFrame>
      <p:sp>
        <p:nvSpPr>
          <p:cNvPr id="581" name="Google Shape;581;p56"/>
          <p:cNvSpPr txBox="1">
            <a:spLocks noGrp="1"/>
          </p:cNvSpPr>
          <p:nvPr>
            <p:ph type="body" idx="1"/>
          </p:nvPr>
        </p:nvSpPr>
        <p:spPr>
          <a:xfrm>
            <a:off x="6636300" y="4398950"/>
            <a:ext cx="2379600" cy="303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b="1">
                <a:latin typeface="Calibri"/>
                <a:ea typeface="Calibri"/>
                <a:cs typeface="Calibri"/>
                <a:sym typeface="Calibri"/>
              </a:rPr>
              <a:t>Number of Heads</a:t>
            </a:r>
            <a:endParaRPr sz="1100" b="1">
              <a:latin typeface="Calibri"/>
              <a:ea typeface="Calibri"/>
              <a:cs typeface="Calibri"/>
              <a:sym typeface="Calibri"/>
            </a:endParaRPr>
          </a:p>
        </p:txBody>
      </p:sp>
      <p:sp>
        <p:nvSpPr>
          <p:cNvPr id="582" name="Google Shape;582;p56"/>
          <p:cNvSpPr txBox="1">
            <a:spLocks noGrp="1"/>
          </p:cNvSpPr>
          <p:nvPr>
            <p:ph type="body" idx="1"/>
          </p:nvPr>
        </p:nvSpPr>
        <p:spPr>
          <a:xfrm>
            <a:off x="6636300" y="1655750"/>
            <a:ext cx="2379600" cy="303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000" b="1">
                <a:latin typeface="Calibri"/>
                <a:ea typeface="Calibri"/>
                <a:cs typeface="Calibri"/>
                <a:sym typeface="Calibri"/>
              </a:rPr>
              <a:t>Histogram showing the Heads</a:t>
            </a:r>
            <a:endParaRPr sz="1000" b="1">
              <a:latin typeface="Calibri"/>
              <a:ea typeface="Calibri"/>
              <a:cs typeface="Calibri"/>
              <a:sym typeface="Calibri"/>
            </a:endParaRPr>
          </a:p>
        </p:txBody>
      </p:sp>
      <p:sp>
        <p:nvSpPr>
          <p:cNvPr id="583" name="Google Shape;583;p56"/>
          <p:cNvSpPr/>
          <p:nvPr/>
        </p:nvSpPr>
        <p:spPr>
          <a:xfrm>
            <a:off x="5200550" y="3442775"/>
            <a:ext cx="510900" cy="12972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584" name="Google Shape;584;p56"/>
          <p:cNvSpPr txBox="1">
            <a:spLocks noGrp="1"/>
          </p:cNvSpPr>
          <p:nvPr>
            <p:ph type="body" idx="1"/>
          </p:nvPr>
        </p:nvSpPr>
        <p:spPr>
          <a:xfrm>
            <a:off x="5721900" y="3941750"/>
            <a:ext cx="874800" cy="30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000" b="1">
                <a:latin typeface="Calibri"/>
                <a:ea typeface="Calibri"/>
                <a:cs typeface="Calibri"/>
                <a:sym typeface="Calibri"/>
              </a:rPr>
              <a:t>Sum = 1</a:t>
            </a:r>
            <a:endParaRPr sz="1000" b="1">
              <a:latin typeface="Calibri"/>
              <a:ea typeface="Calibri"/>
              <a:cs typeface="Calibri"/>
              <a:sym typeface="Calibri"/>
            </a:endParaRPr>
          </a:p>
        </p:txBody>
      </p:sp>
      <p:sp>
        <p:nvSpPr>
          <p:cNvPr id="585" name="Google Shape;585;p56"/>
          <p:cNvSpPr txBox="1">
            <a:spLocks noGrp="1"/>
          </p:cNvSpPr>
          <p:nvPr>
            <p:ph type="title"/>
          </p:nvPr>
        </p:nvSpPr>
        <p:spPr>
          <a:xfrm>
            <a:off x="83100" y="64025"/>
            <a:ext cx="62544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Calibri"/>
                <a:ea typeface="Calibri"/>
                <a:cs typeface="Calibri"/>
                <a:sym typeface="Calibri"/>
              </a:rPr>
              <a:t>Random Variable - Example of flipping 4 coins</a:t>
            </a:r>
            <a:endParaRPr sz="2400">
              <a:solidFill>
                <a:srgbClr val="000000"/>
              </a:solidFill>
              <a:latin typeface="Calibri"/>
              <a:ea typeface="Calibri"/>
              <a:cs typeface="Calibri"/>
              <a:sym typeface="Calibri"/>
            </a:endParaRPr>
          </a:p>
        </p:txBody>
      </p:sp>
      <p:sp>
        <p:nvSpPr>
          <p:cNvPr id="586" name="Google Shape;586;p56"/>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Example</a:t>
            </a:r>
            <a:endParaRPr>
              <a:latin typeface="Calibri"/>
              <a:ea typeface="Calibri"/>
              <a:cs typeface="Calibri"/>
              <a:sym typeface="Calibri"/>
            </a:endParaRPr>
          </a:p>
        </p:txBody>
      </p:sp>
      <p:sp>
        <p:nvSpPr>
          <p:cNvPr id="587" name="Google Shape;587;p56"/>
          <p:cNvSpPr/>
          <p:nvPr/>
        </p:nvSpPr>
        <p:spPr>
          <a:xfrm>
            <a:off x="387750" y="1094275"/>
            <a:ext cx="607800" cy="30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6"/>
          <p:cNvSpPr/>
          <p:nvPr/>
        </p:nvSpPr>
        <p:spPr>
          <a:xfrm>
            <a:off x="661675" y="950150"/>
            <a:ext cx="510900" cy="13515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7"/>
          <p:cNvSpPr txBox="1">
            <a:spLocks noGrp="1"/>
          </p:cNvSpPr>
          <p:nvPr>
            <p:ph type="title"/>
          </p:nvPr>
        </p:nvSpPr>
        <p:spPr>
          <a:xfrm>
            <a:off x="83100" y="64025"/>
            <a:ext cx="58896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Random Variable - Types</a:t>
            </a:r>
            <a:endParaRPr sz="2400" b="0">
              <a:solidFill>
                <a:srgbClr val="000000"/>
              </a:solidFill>
              <a:latin typeface="Roboto"/>
              <a:ea typeface="Roboto"/>
              <a:cs typeface="Roboto"/>
              <a:sym typeface="Roboto"/>
            </a:endParaRPr>
          </a:p>
        </p:txBody>
      </p:sp>
      <p:sp>
        <p:nvSpPr>
          <p:cNvPr id="594" name="Google Shape;594;p57"/>
          <p:cNvSpPr/>
          <p:nvPr/>
        </p:nvSpPr>
        <p:spPr>
          <a:xfrm>
            <a:off x="7637650" y="221700"/>
            <a:ext cx="1506300" cy="432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pic>
        <p:nvPicPr>
          <p:cNvPr id="595" name="Google Shape;595;p57"/>
          <p:cNvPicPr preferRelativeResize="0"/>
          <p:nvPr/>
        </p:nvPicPr>
        <p:blipFill rotWithShape="1">
          <a:blip r:embed="rId3">
            <a:alphaModFix/>
          </a:blip>
          <a:srcRect t="11386"/>
          <a:stretch/>
        </p:blipFill>
        <p:spPr>
          <a:xfrm>
            <a:off x="2046950" y="654000"/>
            <a:ext cx="4714162" cy="4405653"/>
          </a:xfrm>
          <a:prstGeom prst="rect">
            <a:avLst/>
          </a:prstGeom>
          <a:noFill/>
          <a:ln>
            <a:noFill/>
          </a:ln>
        </p:spPr>
      </p:pic>
      <p:sp>
        <p:nvSpPr>
          <p:cNvPr id="596" name="Google Shape;596;p57"/>
          <p:cNvSpPr/>
          <p:nvPr/>
        </p:nvSpPr>
        <p:spPr>
          <a:xfrm>
            <a:off x="387750" y="1094275"/>
            <a:ext cx="1047900" cy="30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p:nvPr/>
        </p:nvSpPr>
        <p:spPr>
          <a:xfrm>
            <a:off x="156975" y="820625"/>
            <a:ext cx="8705700" cy="1535700"/>
          </a:xfrm>
          <a:prstGeom prst="roundRect">
            <a:avLst>
              <a:gd name="adj" fmla="val 3571"/>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8"/>
          <p:cNvSpPr txBox="1">
            <a:spLocks noGrp="1"/>
          </p:cNvSpPr>
          <p:nvPr>
            <p:ph type="title"/>
          </p:nvPr>
        </p:nvSpPr>
        <p:spPr>
          <a:xfrm>
            <a:off x="83100" y="64025"/>
            <a:ext cx="58896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Random Variable - Probability Distribution</a:t>
            </a:r>
            <a:endParaRPr sz="2400" b="0">
              <a:solidFill>
                <a:srgbClr val="000000"/>
              </a:solidFill>
              <a:latin typeface="Roboto"/>
              <a:ea typeface="Roboto"/>
              <a:cs typeface="Roboto"/>
              <a:sym typeface="Roboto"/>
            </a:endParaRPr>
          </a:p>
        </p:txBody>
      </p:sp>
      <p:sp>
        <p:nvSpPr>
          <p:cNvPr id="603" name="Google Shape;603;p58"/>
          <p:cNvSpPr/>
          <p:nvPr/>
        </p:nvSpPr>
        <p:spPr>
          <a:xfrm>
            <a:off x="7637650" y="221700"/>
            <a:ext cx="1506300" cy="432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604" name="Google Shape;604;p58"/>
          <p:cNvSpPr txBox="1"/>
          <p:nvPr/>
        </p:nvSpPr>
        <p:spPr>
          <a:xfrm>
            <a:off x="233175" y="999250"/>
            <a:ext cx="8621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Calibri"/>
                <a:ea typeface="Calibri"/>
                <a:cs typeface="Calibri"/>
                <a:sym typeface="Calibri"/>
              </a:rPr>
              <a:t>A probability distribution is a </a:t>
            </a:r>
            <a:r>
              <a:rPr lang="en" sz="1600" b="1">
                <a:latin typeface="Calibri"/>
                <a:ea typeface="Calibri"/>
                <a:cs typeface="Calibri"/>
                <a:sym typeface="Calibri"/>
              </a:rPr>
              <a:t>statistical function</a:t>
            </a:r>
            <a:r>
              <a:rPr lang="en" sz="1600">
                <a:latin typeface="Calibri"/>
                <a:ea typeface="Calibri"/>
                <a:cs typeface="Calibri"/>
                <a:sym typeface="Calibri"/>
              </a:rPr>
              <a:t> that describes the </a:t>
            </a:r>
            <a:r>
              <a:rPr lang="en" sz="1600" b="1">
                <a:latin typeface="Calibri"/>
                <a:ea typeface="Calibri"/>
                <a:cs typeface="Calibri"/>
                <a:sym typeface="Calibri"/>
              </a:rPr>
              <a:t>likelihood</a:t>
            </a:r>
            <a:r>
              <a:rPr lang="en" sz="1600">
                <a:latin typeface="Calibri"/>
                <a:ea typeface="Calibri"/>
                <a:cs typeface="Calibri"/>
                <a:sym typeface="Calibri"/>
              </a:rPr>
              <a:t> of obtaining all possible values that a random variable can take. In other words, the values of the Random Variable vary based on the underlying probability distribution. We usually write Random Variable with capital letter like X. Then Probability Distribution of X is donate by P(X).</a:t>
            </a:r>
            <a:endParaRPr sz="1600">
              <a:latin typeface="Calibri"/>
              <a:ea typeface="Calibri"/>
              <a:cs typeface="Calibri"/>
              <a:sym typeface="Calibri"/>
            </a:endParaRPr>
          </a:p>
        </p:txBody>
      </p:sp>
      <p:pic>
        <p:nvPicPr>
          <p:cNvPr id="605" name="Google Shape;605;p58"/>
          <p:cNvPicPr preferRelativeResize="0"/>
          <p:nvPr/>
        </p:nvPicPr>
        <p:blipFill rotWithShape="1">
          <a:blip r:embed="rId3">
            <a:alphaModFix/>
          </a:blip>
          <a:srcRect t="18521" b="7715"/>
          <a:stretch/>
        </p:blipFill>
        <p:spPr>
          <a:xfrm>
            <a:off x="2390750" y="2634825"/>
            <a:ext cx="4185850" cy="20600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9"/>
          <p:cNvSpPr txBox="1">
            <a:spLocks noGrp="1"/>
          </p:cNvSpPr>
          <p:nvPr>
            <p:ph type="title"/>
          </p:nvPr>
        </p:nvSpPr>
        <p:spPr>
          <a:xfrm>
            <a:off x="83100" y="64025"/>
            <a:ext cx="58896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Probability Distribution - Types</a:t>
            </a:r>
            <a:endParaRPr sz="2400" b="0">
              <a:solidFill>
                <a:srgbClr val="000000"/>
              </a:solidFill>
              <a:latin typeface="Roboto"/>
              <a:ea typeface="Roboto"/>
              <a:cs typeface="Roboto"/>
              <a:sym typeface="Roboto"/>
            </a:endParaRPr>
          </a:p>
        </p:txBody>
      </p:sp>
      <p:sp>
        <p:nvSpPr>
          <p:cNvPr id="611" name="Google Shape;611;p59"/>
          <p:cNvSpPr/>
          <p:nvPr/>
        </p:nvSpPr>
        <p:spPr>
          <a:xfrm>
            <a:off x="7637650" y="221700"/>
            <a:ext cx="1506300" cy="432300"/>
          </a:xfrm>
          <a:prstGeom prst="rect">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pic>
        <p:nvPicPr>
          <p:cNvPr id="612" name="Google Shape;612;p59"/>
          <p:cNvPicPr preferRelativeResize="0"/>
          <p:nvPr/>
        </p:nvPicPr>
        <p:blipFill>
          <a:blip r:embed="rId3">
            <a:alphaModFix/>
          </a:blip>
          <a:stretch>
            <a:fillRect/>
          </a:stretch>
        </p:blipFill>
        <p:spPr>
          <a:xfrm>
            <a:off x="1267100" y="653999"/>
            <a:ext cx="6494650" cy="4104258"/>
          </a:xfrm>
          <a:prstGeom prst="rect">
            <a:avLst/>
          </a:prstGeom>
          <a:noFill/>
          <a:ln>
            <a:noFill/>
          </a:ln>
        </p:spPr>
      </p:pic>
      <p:sp>
        <p:nvSpPr>
          <p:cNvPr id="613" name="Google Shape;613;p59"/>
          <p:cNvSpPr/>
          <p:nvPr/>
        </p:nvSpPr>
        <p:spPr>
          <a:xfrm>
            <a:off x="1323800" y="1696125"/>
            <a:ext cx="2247600" cy="882600"/>
          </a:xfrm>
          <a:prstGeom prst="rect">
            <a:avLst/>
          </a:prstGeom>
          <a:noFill/>
          <a:ln w="952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9"/>
          <p:cNvSpPr/>
          <p:nvPr/>
        </p:nvSpPr>
        <p:spPr>
          <a:xfrm>
            <a:off x="5390050" y="2130450"/>
            <a:ext cx="2247600" cy="432300"/>
          </a:xfrm>
          <a:prstGeom prst="rect">
            <a:avLst/>
          </a:prstGeom>
          <a:noFill/>
          <a:ln w="952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9"/>
          <p:cNvSpPr/>
          <p:nvPr/>
        </p:nvSpPr>
        <p:spPr>
          <a:xfrm>
            <a:off x="5390050" y="1673250"/>
            <a:ext cx="2247600" cy="432300"/>
          </a:xfrm>
          <a:prstGeom prst="rect">
            <a:avLst/>
          </a:prstGeom>
          <a:noFill/>
          <a:ln w="952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1323800" y="4286925"/>
            <a:ext cx="2247600" cy="432300"/>
          </a:xfrm>
          <a:prstGeom prst="rect">
            <a:avLst/>
          </a:prstGeom>
          <a:noFill/>
          <a:ln w="952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a:off x="124225" y="1047250"/>
            <a:ext cx="967200" cy="36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0"/>
          <p:cNvSpPr/>
          <p:nvPr/>
        </p:nvSpPr>
        <p:spPr>
          <a:xfrm>
            <a:off x="233175" y="820625"/>
            <a:ext cx="4553400" cy="4092300"/>
          </a:xfrm>
          <a:prstGeom prst="roundRect">
            <a:avLst>
              <a:gd name="adj" fmla="val 3571"/>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0"/>
          <p:cNvSpPr txBox="1">
            <a:spLocks noGrp="1"/>
          </p:cNvSpPr>
          <p:nvPr>
            <p:ph type="title"/>
          </p:nvPr>
        </p:nvSpPr>
        <p:spPr>
          <a:xfrm>
            <a:off x="83100" y="64025"/>
            <a:ext cx="58896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Discrete Probability Distribution</a:t>
            </a:r>
            <a:endParaRPr sz="2400" b="0">
              <a:solidFill>
                <a:srgbClr val="000000"/>
              </a:solidFill>
              <a:latin typeface="Roboto"/>
              <a:ea typeface="Roboto"/>
              <a:cs typeface="Roboto"/>
              <a:sym typeface="Roboto"/>
            </a:endParaRPr>
          </a:p>
        </p:txBody>
      </p:sp>
      <p:sp>
        <p:nvSpPr>
          <p:cNvPr id="624" name="Google Shape;624;p60"/>
          <p:cNvSpPr/>
          <p:nvPr/>
        </p:nvSpPr>
        <p:spPr>
          <a:xfrm>
            <a:off x="7637650" y="221700"/>
            <a:ext cx="1506300" cy="432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625" name="Google Shape;625;p60"/>
          <p:cNvSpPr txBox="1">
            <a:spLocks noGrp="1"/>
          </p:cNvSpPr>
          <p:nvPr>
            <p:ph type="body" idx="1"/>
          </p:nvPr>
        </p:nvSpPr>
        <p:spPr>
          <a:xfrm>
            <a:off x="290925" y="942525"/>
            <a:ext cx="4293000" cy="19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latin typeface="Calibri"/>
                <a:ea typeface="Calibri"/>
                <a:cs typeface="Calibri"/>
                <a:sym typeface="Calibri"/>
              </a:rPr>
              <a:t>A </a:t>
            </a:r>
            <a:r>
              <a:rPr lang="en" sz="1700" b="1">
                <a:solidFill>
                  <a:srgbClr val="000000"/>
                </a:solidFill>
                <a:latin typeface="Calibri"/>
                <a:ea typeface="Calibri"/>
                <a:cs typeface="Calibri"/>
                <a:sym typeface="Calibri"/>
              </a:rPr>
              <a:t>discrete random </a:t>
            </a:r>
            <a:r>
              <a:rPr lang="en" sz="1700">
                <a:solidFill>
                  <a:srgbClr val="000000"/>
                </a:solidFill>
                <a:latin typeface="Calibri"/>
                <a:ea typeface="Calibri"/>
                <a:cs typeface="Calibri"/>
                <a:sym typeface="Calibri"/>
              </a:rPr>
              <a:t>variable is a variable that can take on a finite number of distinct values. For example, coin tosses and counts of events are discrete functions. These are discrete distributions because there are no in-between values.</a:t>
            </a:r>
            <a:endParaRPr sz="1700">
              <a:solidFill>
                <a:srgbClr val="000000"/>
              </a:solidFill>
              <a:latin typeface="Calibri"/>
              <a:ea typeface="Calibri"/>
              <a:cs typeface="Calibri"/>
              <a:sym typeface="Calibri"/>
            </a:endParaRPr>
          </a:p>
          <a:p>
            <a:pPr marL="0" lvl="0" indent="0" algn="l" rtl="0">
              <a:spcBef>
                <a:spcPts val="1200"/>
              </a:spcBef>
              <a:spcAft>
                <a:spcPts val="1200"/>
              </a:spcAft>
              <a:buNone/>
            </a:pPr>
            <a:r>
              <a:rPr lang="en" sz="1700">
                <a:solidFill>
                  <a:srgbClr val="000000"/>
                </a:solidFill>
                <a:latin typeface="Calibri"/>
                <a:ea typeface="Calibri"/>
                <a:cs typeface="Calibri"/>
                <a:sym typeface="Calibri"/>
              </a:rPr>
              <a:t>For </a:t>
            </a:r>
            <a:r>
              <a:rPr lang="en" sz="1700" b="1">
                <a:solidFill>
                  <a:srgbClr val="000000"/>
                </a:solidFill>
                <a:latin typeface="Calibri"/>
                <a:ea typeface="Calibri"/>
                <a:cs typeface="Calibri"/>
                <a:sym typeface="Calibri"/>
              </a:rPr>
              <a:t>discrete probability distribution</a:t>
            </a:r>
            <a:r>
              <a:rPr lang="en" sz="1700">
                <a:solidFill>
                  <a:srgbClr val="000000"/>
                </a:solidFill>
                <a:latin typeface="Calibri"/>
                <a:ea typeface="Calibri"/>
                <a:cs typeface="Calibri"/>
                <a:sym typeface="Calibri"/>
              </a:rPr>
              <a:t> functions, each possible value has a </a:t>
            </a:r>
            <a:r>
              <a:rPr lang="en" sz="1700" b="1">
                <a:solidFill>
                  <a:srgbClr val="000000"/>
                </a:solidFill>
                <a:latin typeface="Calibri"/>
                <a:ea typeface="Calibri"/>
                <a:cs typeface="Calibri"/>
                <a:sym typeface="Calibri"/>
              </a:rPr>
              <a:t>non-zero likelihood.</a:t>
            </a:r>
            <a:r>
              <a:rPr lang="en" sz="1700">
                <a:solidFill>
                  <a:srgbClr val="000000"/>
                </a:solidFill>
                <a:latin typeface="Calibri"/>
                <a:ea typeface="Calibri"/>
                <a:cs typeface="Calibri"/>
                <a:sym typeface="Calibri"/>
              </a:rPr>
              <a:t> Furthermore, the </a:t>
            </a:r>
            <a:r>
              <a:rPr lang="en" sz="1700" b="1">
                <a:solidFill>
                  <a:srgbClr val="000000"/>
                </a:solidFill>
                <a:latin typeface="Calibri"/>
                <a:ea typeface="Calibri"/>
                <a:cs typeface="Calibri"/>
                <a:sym typeface="Calibri"/>
              </a:rPr>
              <a:t>probabilities for all possible values must sum to one.</a:t>
            </a:r>
            <a:r>
              <a:rPr lang="en" sz="1700">
                <a:solidFill>
                  <a:srgbClr val="000000"/>
                </a:solidFill>
                <a:latin typeface="Calibri"/>
                <a:ea typeface="Calibri"/>
                <a:cs typeface="Calibri"/>
                <a:sym typeface="Calibri"/>
              </a:rPr>
              <a:t> Because the total probability is 1, one of the values must occur for each opportunity.</a:t>
            </a:r>
            <a:endParaRPr sz="1700">
              <a:solidFill>
                <a:srgbClr val="000000"/>
              </a:solidFill>
              <a:latin typeface="Calibri"/>
              <a:ea typeface="Calibri"/>
              <a:cs typeface="Calibri"/>
              <a:sym typeface="Calibri"/>
            </a:endParaRPr>
          </a:p>
        </p:txBody>
      </p:sp>
      <p:pic>
        <p:nvPicPr>
          <p:cNvPr id="626" name="Google Shape;626;p60"/>
          <p:cNvPicPr preferRelativeResize="0"/>
          <p:nvPr/>
        </p:nvPicPr>
        <p:blipFill>
          <a:blip r:embed="rId3">
            <a:alphaModFix/>
          </a:blip>
          <a:stretch>
            <a:fillRect/>
          </a:stretch>
        </p:blipFill>
        <p:spPr>
          <a:xfrm>
            <a:off x="5096875" y="1331950"/>
            <a:ext cx="3826400" cy="2786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1"/>
          <p:cNvSpPr txBox="1">
            <a:spLocks noGrp="1"/>
          </p:cNvSpPr>
          <p:nvPr>
            <p:ph type="title"/>
          </p:nvPr>
        </p:nvSpPr>
        <p:spPr>
          <a:xfrm>
            <a:off x="83100" y="64025"/>
            <a:ext cx="58896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Discrete Probability Distribution - Example</a:t>
            </a:r>
            <a:endParaRPr sz="2400" b="0">
              <a:solidFill>
                <a:srgbClr val="000000"/>
              </a:solidFill>
              <a:latin typeface="Roboto"/>
              <a:ea typeface="Roboto"/>
              <a:cs typeface="Roboto"/>
              <a:sym typeface="Roboto"/>
            </a:endParaRPr>
          </a:p>
        </p:txBody>
      </p:sp>
      <p:sp>
        <p:nvSpPr>
          <p:cNvPr id="632" name="Google Shape;632;p61"/>
          <p:cNvSpPr/>
          <p:nvPr/>
        </p:nvSpPr>
        <p:spPr>
          <a:xfrm>
            <a:off x="7637650" y="221700"/>
            <a:ext cx="1506300" cy="432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633" name="Google Shape;633;p61"/>
          <p:cNvSpPr/>
          <p:nvPr/>
        </p:nvSpPr>
        <p:spPr>
          <a:xfrm>
            <a:off x="200425" y="1123450"/>
            <a:ext cx="967200" cy="36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4" name="Google Shape;634;p61"/>
          <p:cNvPicPr preferRelativeResize="0"/>
          <p:nvPr/>
        </p:nvPicPr>
        <p:blipFill>
          <a:blip r:embed="rId3">
            <a:alphaModFix/>
          </a:blip>
          <a:stretch>
            <a:fillRect/>
          </a:stretch>
        </p:blipFill>
        <p:spPr>
          <a:xfrm>
            <a:off x="838800" y="924438"/>
            <a:ext cx="7217624" cy="329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p:nvPr/>
        </p:nvSpPr>
        <p:spPr>
          <a:xfrm>
            <a:off x="78350" y="11228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7"/>
          <p:cNvPicPr preferRelativeResize="0"/>
          <p:nvPr/>
        </p:nvPicPr>
        <p:blipFill>
          <a:blip r:embed="rId3">
            <a:alphaModFix/>
          </a:blip>
          <a:stretch>
            <a:fillRect/>
          </a:stretch>
        </p:blipFill>
        <p:spPr>
          <a:xfrm>
            <a:off x="771350" y="738075"/>
            <a:ext cx="7227925" cy="1093800"/>
          </a:xfrm>
          <a:prstGeom prst="rect">
            <a:avLst/>
          </a:prstGeom>
          <a:noFill/>
          <a:ln>
            <a:noFill/>
          </a:ln>
        </p:spPr>
      </p:pic>
      <p:pic>
        <p:nvPicPr>
          <p:cNvPr id="102" name="Google Shape;102;p17"/>
          <p:cNvPicPr preferRelativeResize="0"/>
          <p:nvPr/>
        </p:nvPicPr>
        <p:blipFill rotWithShape="1">
          <a:blip r:embed="rId4">
            <a:alphaModFix/>
          </a:blip>
          <a:srcRect t="2980" b="-2979"/>
          <a:stretch/>
        </p:blipFill>
        <p:spPr>
          <a:xfrm>
            <a:off x="1488600" y="1618075"/>
            <a:ext cx="6098226" cy="2558175"/>
          </a:xfrm>
          <a:prstGeom prst="rect">
            <a:avLst/>
          </a:prstGeom>
          <a:noFill/>
          <a:ln>
            <a:noFill/>
          </a:ln>
        </p:spPr>
      </p:pic>
      <p:sp>
        <p:nvSpPr>
          <p:cNvPr id="103" name="Google Shape;103;p17"/>
          <p:cNvSpPr txBox="1"/>
          <p:nvPr/>
        </p:nvSpPr>
        <p:spPr>
          <a:xfrm>
            <a:off x="297425" y="4152900"/>
            <a:ext cx="8304600" cy="797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Probability lies between 0 and 1</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Greater the Probability higher the confidence of occurence of event and vice versa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Probability of 0.75 means 75% chance of occurence of an event</a:t>
            </a:r>
            <a:endParaRPr>
              <a:latin typeface="Calibri"/>
              <a:ea typeface="Calibri"/>
              <a:cs typeface="Calibri"/>
              <a:sym typeface="Calibri"/>
            </a:endParaRPr>
          </a:p>
        </p:txBody>
      </p:sp>
      <p:sp>
        <p:nvSpPr>
          <p:cNvPr id="104" name="Google Shape;104;p17"/>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 Range of values</a:t>
            </a:r>
            <a:endParaRPr sz="28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2"/>
          <p:cNvSpPr/>
          <p:nvPr/>
        </p:nvSpPr>
        <p:spPr>
          <a:xfrm>
            <a:off x="138525" y="654000"/>
            <a:ext cx="6321000" cy="4293300"/>
          </a:xfrm>
          <a:prstGeom prst="roundRect">
            <a:avLst>
              <a:gd name="adj" fmla="val 3571"/>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2"/>
          <p:cNvSpPr txBox="1">
            <a:spLocks noGrp="1"/>
          </p:cNvSpPr>
          <p:nvPr>
            <p:ph type="title"/>
          </p:nvPr>
        </p:nvSpPr>
        <p:spPr>
          <a:xfrm>
            <a:off x="83100" y="64025"/>
            <a:ext cx="58896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Continuous Probability Distribution</a:t>
            </a:r>
            <a:endParaRPr sz="2400" b="0">
              <a:solidFill>
                <a:srgbClr val="000000"/>
              </a:solidFill>
              <a:latin typeface="Roboto"/>
              <a:ea typeface="Roboto"/>
              <a:cs typeface="Roboto"/>
              <a:sym typeface="Roboto"/>
            </a:endParaRPr>
          </a:p>
        </p:txBody>
      </p:sp>
      <p:sp>
        <p:nvSpPr>
          <p:cNvPr id="641" name="Google Shape;641;p62"/>
          <p:cNvSpPr/>
          <p:nvPr/>
        </p:nvSpPr>
        <p:spPr>
          <a:xfrm>
            <a:off x="7637650" y="221700"/>
            <a:ext cx="1506300" cy="432300"/>
          </a:xfrm>
          <a:prstGeom prst="rect">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642" name="Google Shape;642;p62"/>
          <p:cNvSpPr txBox="1">
            <a:spLocks noGrp="1"/>
          </p:cNvSpPr>
          <p:nvPr>
            <p:ph type="body" idx="1"/>
          </p:nvPr>
        </p:nvSpPr>
        <p:spPr>
          <a:xfrm>
            <a:off x="290925" y="942525"/>
            <a:ext cx="6027900" cy="392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0000"/>
                </a:solidFill>
                <a:latin typeface="Calibri"/>
                <a:ea typeface="Calibri"/>
                <a:cs typeface="Calibri"/>
                <a:sym typeface="Calibri"/>
              </a:rPr>
              <a:t>Continuous probability functions are also known as </a:t>
            </a:r>
            <a:r>
              <a:rPr lang="en" sz="1500" b="1">
                <a:solidFill>
                  <a:srgbClr val="000000"/>
                </a:solidFill>
                <a:latin typeface="Calibri"/>
                <a:ea typeface="Calibri"/>
                <a:cs typeface="Calibri"/>
                <a:sym typeface="Calibri"/>
              </a:rPr>
              <a:t>probability density functions.</a:t>
            </a:r>
            <a:r>
              <a:rPr lang="en" sz="1500">
                <a:solidFill>
                  <a:srgbClr val="000000"/>
                </a:solidFill>
                <a:latin typeface="Calibri"/>
                <a:ea typeface="Calibri"/>
                <a:cs typeface="Calibri"/>
                <a:sym typeface="Calibri"/>
              </a:rPr>
              <a:t> You know that you have a continuous distribution if the </a:t>
            </a:r>
            <a:r>
              <a:rPr lang="en" sz="1500" b="1">
                <a:solidFill>
                  <a:srgbClr val="000000"/>
                </a:solidFill>
                <a:latin typeface="Calibri"/>
                <a:ea typeface="Calibri"/>
                <a:cs typeface="Calibri"/>
                <a:sym typeface="Calibri"/>
              </a:rPr>
              <a:t>variable can assume an infinite number</a:t>
            </a:r>
            <a:r>
              <a:rPr lang="en" sz="1500">
                <a:solidFill>
                  <a:srgbClr val="000000"/>
                </a:solidFill>
                <a:latin typeface="Calibri"/>
                <a:ea typeface="Calibri"/>
                <a:cs typeface="Calibri"/>
                <a:sym typeface="Calibri"/>
              </a:rPr>
              <a:t> of values between any two values. Continuous variables are often measurements on a scale, such as height, weight, and temperature.</a:t>
            </a:r>
            <a:endParaRPr sz="1500">
              <a:solidFill>
                <a:srgbClr val="000000"/>
              </a:solidFill>
              <a:latin typeface="Calibri"/>
              <a:ea typeface="Calibri"/>
              <a:cs typeface="Calibri"/>
              <a:sym typeface="Calibri"/>
            </a:endParaRPr>
          </a:p>
          <a:p>
            <a:pPr marL="0" lvl="0" indent="0" algn="l" rtl="0">
              <a:spcBef>
                <a:spcPts val="1200"/>
              </a:spcBef>
              <a:spcAft>
                <a:spcPts val="0"/>
              </a:spcAft>
              <a:buNone/>
            </a:pPr>
            <a:r>
              <a:rPr lang="en" sz="1500">
                <a:solidFill>
                  <a:srgbClr val="000000"/>
                </a:solidFill>
                <a:latin typeface="Calibri"/>
                <a:ea typeface="Calibri"/>
                <a:cs typeface="Calibri"/>
                <a:sym typeface="Calibri"/>
              </a:rPr>
              <a:t>Unlike discrete probability distributions where each particular value has a non-zero likelihood, </a:t>
            </a:r>
            <a:r>
              <a:rPr lang="en" sz="1500" b="1">
                <a:solidFill>
                  <a:srgbClr val="000000"/>
                </a:solidFill>
                <a:latin typeface="Calibri"/>
                <a:ea typeface="Calibri"/>
                <a:cs typeface="Calibri"/>
                <a:sym typeface="Calibri"/>
              </a:rPr>
              <a:t>specific values in continuous probability distribution functions have a zero probability.</a:t>
            </a:r>
            <a:r>
              <a:rPr lang="en" sz="1500">
                <a:solidFill>
                  <a:srgbClr val="000000"/>
                </a:solidFill>
                <a:latin typeface="Calibri"/>
                <a:ea typeface="Calibri"/>
                <a:cs typeface="Calibri"/>
                <a:sym typeface="Calibri"/>
              </a:rPr>
              <a:t> For example, the likelihood of measuring a temperature that is exactly 32 degrees is zero.</a:t>
            </a:r>
            <a:endParaRPr sz="1500">
              <a:solidFill>
                <a:srgbClr val="000000"/>
              </a:solidFill>
              <a:latin typeface="Calibri"/>
              <a:ea typeface="Calibri"/>
              <a:cs typeface="Calibri"/>
              <a:sym typeface="Calibri"/>
            </a:endParaRPr>
          </a:p>
          <a:p>
            <a:pPr marL="0" lvl="0" indent="0" algn="l" rtl="0">
              <a:spcBef>
                <a:spcPts val="1200"/>
              </a:spcBef>
              <a:spcAft>
                <a:spcPts val="1200"/>
              </a:spcAft>
              <a:buNone/>
            </a:pPr>
            <a:r>
              <a:rPr lang="en" sz="1500">
                <a:solidFill>
                  <a:srgbClr val="000000"/>
                </a:solidFill>
                <a:latin typeface="Calibri"/>
                <a:ea typeface="Calibri"/>
                <a:cs typeface="Calibri"/>
                <a:sym typeface="Calibri"/>
              </a:rPr>
              <a:t>The values of the Continuous PD </a:t>
            </a:r>
            <a:r>
              <a:rPr lang="en" sz="1500" b="1">
                <a:solidFill>
                  <a:srgbClr val="000000"/>
                </a:solidFill>
                <a:latin typeface="Calibri"/>
                <a:ea typeface="Calibri"/>
                <a:cs typeface="Calibri"/>
                <a:sym typeface="Calibri"/>
              </a:rPr>
              <a:t>can be measured</a:t>
            </a:r>
            <a:r>
              <a:rPr lang="en" sz="1500">
                <a:solidFill>
                  <a:srgbClr val="000000"/>
                </a:solidFill>
                <a:latin typeface="Calibri"/>
                <a:ea typeface="Calibri"/>
                <a:cs typeface="Calibri"/>
                <a:sym typeface="Calibri"/>
              </a:rPr>
              <a:t> and not counted. It will take infinite amount of time to count all the outcomes of a continuous variable.</a:t>
            </a:r>
            <a:endParaRPr sz="1500">
              <a:solidFill>
                <a:srgbClr val="000000"/>
              </a:solidFill>
              <a:latin typeface="Calibri"/>
              <a:ea typeface="Calibri"/>
              <a:cs typeface="Calibri"/>
              <a:sym typeface="Calibri"/>
            </a:endParaRPr>
          </a:p>
        </p:txBody>
      </p:sp>
      <p:pic>
        <p:nvPicPr>
          <p:cNvPr id="643" name="Google Shape;643;p62"/>
          <p:cNvPicPr preferRelativeResize="0"/>
          <p:nvPr/>
        </p:nvPicPr>
        <p:blipFill rotWithShape="1">
          <a:blip r:embed="rId3">
            <a:alphaModFix/>
          </a:blip>
          <a:srcRect t="18521" r="52337" b="7715"/>
          <a:stretch/>
        </p:blipFill>
        <p:spPr>
          <a:xfrm>
            <a:off x="6805351" y="927350"/>
            <a:ext cx="1986899" cy="1896625"/>
          </a:xfrm>
          <a:prstGeom prst="rect">
            <a:avLst/>
          </a:prstGeom>
          <a:noFill/>
          <a:ln>
            <a:noFill/>
          </a:ln>
        </p:spPr>
      </p:pic>
      <p:pic>
        <p:nvPicPr>
          <p:cNvPr id="644" name="Google Shape;644;p62"/>
          <p:cNvPicPr preferRelativeResize="0"/>
          <p:nvPr/>
        </p:nvPicPr>
        <p:blipFill rotWithShape="1">
          <a:blip r:embed="rId3">
            <a:alphaModFix/>
          </a:blip>
          <a:srcRect l="47134" t="18521" b="7715"/>
          <a:stretch/>
        </p:blipFill>
        <p:spPr>
          <a:xfrm>
            <a:off x="6849075" y="3097325"/>
            <a:ext cx="1986899" cy="17703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3"/>
          <p:cNvSpPr/>
          <p:nvPr/>
        </p:nvSpPr>
        <p:spPr>
          <a:xfrm>
            <a:off x="83100" y="3076125"/>
            <a:ext cx="8732700" cy="1871100"/>
          </a:xfrm>
          <a:prstGeom prst="roundRect">
            <a:avLst>
              <a:gd name="adj" fmla="val 3571"/>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3"/>
          <p:cNvSpPr txBox="1">
            <a:spLocks noGrp="1"/>
          </p:cNvSpPr>
          <p:nvPr>
            <p:ph type="title"/>
          </p:nvPr>
        </p:nvSpPr>
        <p:spPr>
          <a:xfrm>
            <a:off x="83100" y="64025"/>
            <a:ext cx="67794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Continuous Probability Distribution - Example</a:t>
            </a:r>
            <a:endParaRPr sz="2400" b="0">
              <a:solidFill>
                <a:srgbClr val="000000"/>
              </a:solidFill>
              <a:latin typeface="Roboto"/>
              <a:ea typeface="Roboto"/>
              <a:cs typeface="Roboto"/>
              <a:sym typeface="Roboto"/>
            </a:endParaRPr>
          </a:p>
        </p:txBody>
      </p:sp>
      <p:sp>
        <p:nvSpPr>
          <p:cNvPr id="651" name="Google Shape;651;p63"/>
          <p:cNvSpPr/>
          <p:nvPr/>
        </p:nvSpPr>
        <p:spPr>
          <a:xfrm>
            <a:off x="7637650" y="221700"/>
            <a:ext cx="1506300" cy="432300"/>
          </a:xfrm>
          <a:prstGeom prst="rect">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652" name="Google Shape;652;p63"/>
          <p:cNvSpPr txBox="1">
            <a:spLocks noGrp="1"/>
          </p:cNvSpPr>
          <p:nvPr>
            <p:ph type="body" idx="1"/>
          </p:nvPr>
        </p:nvSpPr>
        <p:spPr>
          <a:xfrm>
            <a:off x="214725" y="3228525"/>
            <a:ext cx="8481900" cy="16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0000"/>
                </a:solidFill>
                <a:latin typeface="Calibri"/>
                <a:ea typeface="Calibri"/>
                <a:cs typeface="Calibri"/>
                <a:sym typeface="Calibri"/>
              </a:rPr>
              <a:t>For continuous variables, </a:t>
            </a:r>
            <a:r>
              <a:rPr lang="en" sz="1500" b="1">
                <a:solidFill>
                  <a:srgbClr val="000000"/>
                </a:solidFill>
                <a:latin typeface="Calibri"/>
                <a:ea typeface="Calibri"/>
                <a:cs typeface="Calibri"/>
                <a:sym typeface="Calibri"/>
              </a:rPr>
              <a:t>we can become more precise (or sharp) but </a:t>
            </a:r>
            <a:r>
              <a:rPr lang="en" sz="1500">
                <a:solidFill>
                  <a:srgbClr val="000000"/>
                </a:solidFill>
                <a:latin typeface="Calibri"/>
                <a:ea typeface="Calibri"/>
                <a:cs typeface="Calibri"/>
                <a:sym typeface="Calibri"/>
              </a:rPr>
              <a:t>we </a:t>
            </a:r>
            <a:r>
              <a:rPr lang="en" sz="1500" b="1">
                <a:solidFill>
                  <a:srgbClr val="000000"/>
                </a:solidFill>
                <a:latin typeface="Calibri"/>
                <a:ea typeface="Calibri"/>
                <a:cs typeface="Calibri"/>
                <a:sym typeface="Calibri"/>
              </a:rPr>
              <a:t>cannot count the exact</a:t>
            </a:r>
            <a:r>
              <a:rPr lang="en" sz="1500">
                <a:solidFill>
                  <a:srgbClr val="000000"/>
                </a:solidFill>
                <a:latin typeface="Calibri"/>
                <a:ea typeface="Calibri"/>
                <a:cs typeface="Calibri"/>
                <a:sym typeface="Calibri"/>
              </a:rPr>
              <a:t> distance, age or time just the way we count discrete variables. That is why it is a continuous variable.</a:t>
            </a:r>
            <a:endParaRPr sz="1500">
              <a:solidFill>
                <a:srgbClr val="000000"/>
              </a:solidFill>
              <a:latin typeface="Calibri"/>
              <a:ea typeface="Calibri"/>
              <a:cs typeface="Calibri"/>
              <a:sym typeface="Calibri"/>
            </a:endParaRPr>
          </a:p>
          <a:p>
            <a:pPr marL="0" lvl="0" indent="0" algn="l" rtl="0">
              <a:spcBef>
                <a:spcPts val="1200"/>
              </a:spcBef>
              <a:spcAft>
                <a:spcPts val="1200"/>
              </a:spcAft>
              <a:buNone/>
            </a:pPr>
            <a:r>
              <a:rPr lang="en" sz="1500">
                <a:solidFill>
                  <a:srgbClr val="000000"/>
                </a:solidFill>
                <a:latin typeface="Calibri"/>
                <a:ea typeface="Calibri"/>
                <a:cs typeface="Calibri"/>
                <a:sym typeface="Calibri"/>
              </a:rPr>
              <a:t>In other words, we can always find another data point between 2 data points of an infinite variable eg - between 50 kms and 51 kms there is 50.5 kms. Further between 50 kms and 50.5 kms we can have 50.25 kms and so on.</a:t>
            </a:r>
            <a:endParaRPr sz="1500">
              <a:solidFill>
                <a:srgbClr val="000000"/>
              </a:solidFill>
              <a:latin typeface="Calibri"/>
              <a:ea typeface="Calibri"/>
              <a:cs typeface="Calibri"/>
              <a:sym typeface="Calibri"/>
            </a:endParaRPr>
          </a:p>
        </p:txBody>
      </p:sp>
      <p:graphicFrame>
        <p:nvGraphicFramePr>
          <p:cNvPr id="653" name="Google Shape;653;p63"/>
          <p:cNvGraphicFramePr/>
          <p:nvPr/>
        </p:nvGraphicFramePr>
        <p:xfrm>
          <a:off x="419100" y="857250"/>
          <a:ext cx="7239000" cy="2057250"/>
        </p:xfrm>
        <a:graphic>
          <a:graphicData uri="http://schemas.openxmlformats.org/drawingml/2006/table">
            <a:tbl>
              <a:tblPr>
                <a:noFill/>
                <a:tableStyleId>{A9E7A084-7A39-4461-87EB-A3D604E095AF}</a:tableStyleId>
              </a:tblPr>
              <a:tblGrid>
                <a:gridCol w="72390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500" b="1">
                          <a:latin typeface="Calibri"/>
                          <a:ea typeface="Calibri"/>
                          <a:cs typeface="Calibri"/>
                          <a:sym typeface="Calibri"/>
                        </a:rPr>
                        <a:t>Distance travelled by my car from city A to B</a:t>
                      </a:r>
                      <a:endParaRPr sz="1500" b="1">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50 kms</a:t>
                      </a:r>
                      <a:endParaRPr sz="1500">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50 kms and 450 meters</a:t>
                      </a:r>
                      <a:endParaRPr sz="1500">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50 kms 450 meters and 100 cms</a:t>
                      </a:r>
                      <a:endParaRPr sz="1500">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500">
                          <a:latin typeface="Calibri"/>
                          <a:ea typeface="Calibri"/>
                          <a:cs typeface="Calibri"/>
                          <a:sym typeface="Calibri"/>
                        </a:rPr>
                        <a:t>50 kms 450 meters 100 cms and 25 mm</a:t>
                      </a:r>
                      <a:endParaRPr sz="1500">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4"/>
          <p:cNvSpPr txBox="1">
            <a:spLocks noGrp="1"/>
          </p:cNvSpPr>
          <p:nvPr>
            <p:ph type="title"/>
          </p:nvPr>
        </p:nvSpPr>
        <p:spPr>
          <a:xfrm>
            <a:off x="159300" y="140225"/>
            <a:ext cx="6779400" cy="572700"/>
          </a:xfrm>
          <a:prstGeom prst="rect">
            <a:avLst/>
          </a:prstGeom>
          <a:noFill/>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Continuous Probability Distribution - Representation</a:t>
            </a:r>
            <a:endParaRPr sz="2400" b="0">
              <a:solidFill>
                <a:srgbClr val="000000"/>
              </a:solidFill>
              <a:latin typeface="Roboto"/>
              <a:ea typeface="Roboto"/>
              <a:cs typeface="Roboto"/>
              <a:sym typeface="Roboto"/>
            </a:endParaRPr>
          </a:p>
        </p:txBody>
      </p:sp>
      <p:sp>
        <p:nvSpPr>
          <p:cNvPr id="659" name="Google Shape;659;p64"/>
          <p:cNvSpPr/>
          <p:nvPr/>
        </p:nvSpPr>
        <p:spPr>
          <a:xfrm>
            <a:off x="7637650" y="221700"/>
            <a:ext cx="1506300" cy="432300"/>
          </a:xfrm>
          <a:prstGeom prst="rect">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660" name="Google Shape;660;p64"/>
          <p:cNvSpPr/>
          <p:nvPr/>
        </p:nvSpPr>
        <p:spPr>
          <a:xfrm>
            <a:off x="200425" y="1123450"/>
            <a:ext cx="967200" cy="36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1" name="Google Shape;661;p64"/>
          <p:cNvPicPr preferRelativeResize="0"/>
          <p:nvPr/>
        </p:nvPicPr>
        <p:blipFill>
          <a:blip r:embed="rId3">
            <a:alphaModFix/>
          </a:blip>
          <a:stretch>
            <a:fillRect/>
          </a:stretch>
        </p:blipFill>
        <p:spPr>
          <a:xfrm>
            <a:off x="648825" y="920775"/>
            <a:ext cx="7253301" cy="3626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5"/>
          <p:cNvSpPr txBox="1">
            <a:spLocks noGrp="1"/>
          </p:cNvSpPr>
          <p:nvPr>
            <p:ph type="title"/>
          </p:nvPr>
        </p:nvSpPr>
        <p:spPr>
          <a:xfrm>
            <a:off x="83100" y="64025"/>
            <a:ext cx="67794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Continuous Probability Distribution - Example</a:t>
            </a:r>
            <a:endParaRPr sz="2400" b="0">
              <a:solidFill>
                <a:srgbClr val="000000"/>
              </a:solidFill>
              <a:latin typeface="Roboto"/>
              <a:ea typeface="Roboto"/>
              <a:cs typeface="Roboto"/>
              <a:sym typeface="Roboto"/>
            </a:endParaRPr>
          </a:p>
        </p:txBody>
      </p:sp>
      <p:sp>
        <p:nvSpPr>
          <p:cNvPr id="667" name="Google Shape;667;p65"/>
          <p:cNvSpPr/>
          <p:nvPr/>
        </p:nvSpPr>
        <p:spPr>
          <a:xfrm>
            <a:off x="7637650" y="221700"/>
            <a:ext cx="1506300" cy="432300"/>
          </a:xfrm>
          <a:prstGeom prst="rect">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pic>
        <p:nvPicPr>
          <p:cNvPr id="668" name="Google Shape;668;p65"/>
          <p:cNvPicPr preferRelativeResize="0"/>
          <p:nvPr/>
        </p:nvPicPr>
        <p:blipFill>
          <a:blip r:embed="rId3">
            <a:alphaModFix/>
          </a:blip>
          <a:stretch>
            <a:fillRect/>
          </a:stretch>
        </p:blipFill>
        <p:spPr>
          <a:xfrm>
            <a:off x="1595725" y="898250"/>
            <a:ext cx="5673525" cy="3647906"/>
          </a:xfrm>
          <a:prstGeom prst="rect">
            <a:avLst/>
          </a:prstGeom>
          <a:noFill/>
          <a:ln>
            <a:noFill/>
          </a:ln>
        </p:spPr>
      </p:pic>
      <p:sp>
        <p:nvSpPr>
          <p:cNvPr id="669" name="Google Shape;669;p65"/>
          <p:cNvSpPr/>
          <p:nvPr/>
        </p:nvSpPr>
        <p:spPr>
          <a:xfrm>
            <a:off x="276625" y="1047250"/>
            <a:ext cx="967200" cy="36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6"/>
          <p:cNvSpPr txBox="1">
            <a:spLocks noGrp="1"/>
          </p:cNvSpPr>
          <p:nvPr>
            <p:ph type="body" idx="1"/>
          </p:nvPr>
        </p:nvSpPr>
        <p:spPr>
          <a:xfrm>
            <a:off x="159300" y="695275"/>
            <a:ext cx="7910700" cy="4173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1200"/>
              </a:spcAft>
              <a:buNone/>
            </a:pPr>
            <a:r>
              <a:rPr lang="en" sz="1400">
                <a:latin typeface="Roboto"/>
                <a:ea typeface="Roboto"/>
                <a:cs typeface="Roboto"/>
                <a:sym typeface="Roboto"/>
              </a:rPr>
              <a:t>Cumulative Distribution Function (CDF) for a Discrete Random Variable</a:t>
            </a:r>
            <a:endParaRPr sz="1400">
              <a:latin typeface="Roboto"/>
              <a:ea typeface="Roboto"/>
              <a:cs typeface="Roboto"/>
              <a:sym typeface="Roboto"/>
            </a:endParaRPr>
          </a:p>
        </p:txBody>
      </p:sp>
      <p:pic>
        <p:nvPicPr>
          <p:cNvPr id="675" name="Google Shape;675;p66"/>
          <p:cNvPicPr preferRelativeResize="0"/>
          <p:nvPr/>
        </p:nvPicPr>
        <p:blipFill>
          <a:blip r:embed="rId3">
            <a:alphaModFix/>
          </a:blip>
          <a:stretch>
            <a:fillRect/>
          </a:stretch>
        </p:blipFill>
        <p:spPr>
          <a:xfrm>
            <a:off x="1185150" y="1705550"/>
            <a:ext cx="6376751" cy="1279975"/>
          </a:xfrm>
          <a:prstGeom prst="rect">
            <a:avLst/>
          </a:prstGeom>
          <a:noFill/>
          <a:ln>
            <a:noFill/>
          </a:ln>
          <a:effectLst>
            <a:outerShdw blurRad="57150" dist="19050" dir="5400000" algn="bl" rotWithShape="0">
              <a:srgbClr val="000000">
                <a:alpha val="50000"/>
              </a:srgbClr>
            </a:outerShdw>
          </a:effectLst>
        </p:spPr>
      </p:pic>
      <p:sp>
        <p:nvSpPr>
          <p:cNvPr id="676" name="Google Shape;676;p66"/>
          <p:cNvSpPr txBox="1">
            <a:spLocks noGrp="1"/>
          </p:cNvSpPr>
          <p:nvPr>
            <p:ph type="title"/>
          </p:nvPr>
        </p:nvSpPr>
        <p:spPr>
          <a:xfrm>
            <a:off x="6900" y="64025"/>
            <a:ext cx="2512800" cy="572700"/>
          </a:xfrm>
          <a:prstGeom prst="rect">
            <a:avLst/>
          </a:prstGeom>
          <a:solidFill>
            <a:srgbClr val="FFFFFF"/>
          </a:solid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Calibri"/>
                <a:ea typeface="Calibri"/>
                <a:cs typeface="Calibri"/>
                <a:sym typeface="Calibri"/>
              </a:rPr>
              <a:t>Random Variable</a:t>
            </a:r>
            <a:endParaRPr sz="2400">
              <a:solidFill>
                <a:srgbClr val="000000"/>
              </a:solidFill>
              <a:latin typeface="Calibri"/>
              <a:ea typeface="Calibri"/>
              <a:cs typeface="Calibri"/>
              <a:sym typeface="Calibri"/>
            </a:endParaRPr>
          </a:p>
        </p:txBody>
      </p:sp>
      <p:sp>
        <p:nvSpPr>
          <p:cNvPr id="677" name="Google Shape;677;p66"/>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678" name="Google Shape;678;p66"/>
          <p:cNvSpPr/>
          <p:nvPr/>
        </p:nvSpPr>
        <p:spPr>
          <a:xfrm>
            <a:off x="200425" y="1123450"/>
            <a:ext cx="967200" cy="36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7"/>
          <p:cNvSpPr/>
          <p:nvPr/>
        </p:nvSpPr>
        <p:spPr>
          <a:xfrm>
            <a:off x="276625" y="1123450"/>
            <a:ext cx="967200" cy="36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7"/>
          <p:cNvSpPr txBox="1">
            <a:spLocks noGrp="1"/>
          </p:cNvSpPr>
          <p:nvPr>
            <p:ph type="body" idx="1"/>
          </p:nvPr>
        </p:nvSpPr>
        <p:spPr>
          <a:xfrm>
            <a:off x="159300" y="619075"/>
            <a:ext cx="5128200" cy="4173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1200"/>
              </a:spcAft>
              <a:buNone/>
            </a:pPr>
            <a:r>
              <a:rPr lang="en" sz="1400" b="1">
                <a:solidFill>
                  <a:srgbClr val="000000"/>
                </a:solidFill>
                <a:latin typeface="Roboto"/>
                <a:ea typeface="Roboto"/>
                <a:cs typeface="Roboto"/>
                <a:sym typeface="Roboto"/>
              </a:rPr>
              <a:t>Expected Values of Discrete Random Variables</a:t>
            </a:r>
            <a:endParaRPr sz="1400" b="1">
              <a:solidFill>
                <a:srgbClr val="000000"/>
              </a:solidFill>
              <a:latin typeface="Roboto"/>
              <a:ea typeface="Roboto"/>
              <a:cs typeface="Roboto"/>
              <a:sym typeface="Roboto"/>
            </a:endParaRPr>
          </a:p>
        </p:txBody>
      </p:sp>
      <p:sp>
        <p:nvSpPr>
          <p:cNvPr id="685" name="Google Shape;685;p67"/>
          <p:cNvSpPr txBox="1">
            <a:spLocks noGrp="1"/>
          </p:cNvSpPr>
          <p:nvPr>
            <p:ph type="body" idx="1"/>
          </p:nvPr>
        </p:nvSpPr>
        <p:spPr>
          <a:xfrm>
            <a:off x="311700" y="1076275"/>
            <a:ext cx="8354100" cy="21801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The Mean of a Probability Distribution of a Random Variable is a measure of Centrality</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a measure that considers both - </a:t>
            </a:r>
            <a:endParaRPr sz="1400">
              <a:solidFill>
                <a:srgbClr val="000000"/>
              </a:solidFill>
              <a:latin typeface="Calibri"/>
              <a:ea typeface="Calibri"/>
              <a:cs typeface="Calibri"/>
              <a:sym typeface="Calibri"/>
            </a:endParaRPr>
          </a:p>
          <a:p>
            <a:pPr marL="914400" lvl="1" indent="-317500" algn="l"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T</a:t>
            </a:r>
            <a:r>
              <a:rPr lang="en" sz="1400">
                <a:solidFill>
                  <a:srgbClr val="000000"/>
                </a:solidFill>
                <a:latin typeface="Calibri"/>
                <a:ea typeface="Calibri"/>
                <a:cs typeface="Calibri"/>
                <a:sym typeface="Calibri"/>
              </a:rPr>
              <a:t>he values of Random Va</a:t>
            </a:r>
            <a:r>
              <a:rPr lang="en">
                <a:solidFill>
                  <a:srgbClr val="000000"/>
                </a:solidFill>
                <a:latin typeface="Calibri"/>
                <a:ea typeface="Calibri"/>
                <a:cs typeface="Calibri"/>
                <a:sym typeface="Calibri"/>
              </a:rPr>
              <a:t>riable</a:t>
            </a:r>
            <a:endParaRPr>
              <a:solidFill>
                <a:srgbClr val="000000"/>
              </a:solidFill>
              <a:latin typeface="Calibri"/>
              <a:ea typeface="Calibri"/>
              <a:cs typeface="Calibri"/>
              <a:sym typeface="Calibri"/>
            </a:endParaRPr>
          </a:p>
          <a:p>
            <a:pPr marL="914400" lvl="1" indent="-317500" algn="l"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The probabilities of the possible outcomes of Random Variable</a:t>
            </a:r>
            <a:endParaRPr>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the Weighted Average of the possible outcomes of the Random Variable</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Char char="●"/>
            </a:pPr>
            <a:r>
              <a:rPr lang="en" sz="1400">
                <a:solidFill>
                  <a:srgbClr val="000000"/>
                </a:solidFill>
                <a:latin typeface="Calibri"/>
                <a:ea typeface="Calibri"/>
                <a:cs typeface="Calibri"/>
                <a:sym typeface="Calibri"/>
              </a:rPr>
              <a:t>The </a:t>
            </a:r>
            <a:r>
              <a:rPr lang="en" sz="1400" b="1">
                <a:solidFill>
                  <a:srgbClr val="000000"/>
                </a:solidFill>
                <a:latin typeface="Calibri"/>
                <a:ea typeface="Calibri"/>
                <a:cs typeface="Calibri"/>
                <a:sym typeface="Calibri"/>
              </a:rPr>
              <a:t>Mean of the Probability Distribution of a Random Variable is called the Expected Value</a:t>
            </a:r>
            <a:r>
              <a:rPr lang="en" sz="1400">
                <a:solidFill>
                  <a:srgbClr val="000000"/>
                </a:solidFill>
                <a:latin typeface="Calibri"/>
                <a:ea typeface="Calibri"/>
                <a:cs typeface="Calibri"/>
                <a:sym typeface="Calibri"/>
              </a:rPr>
              <a:t> of the Random Variable (sometimes called the Expectation)</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denoted by </a:t>
            </a:r>
            <a:r>
              <a:rPr lang="en">
                <a:solidFill>
                  <a:srgbClr val="000000"/>
                </a:solidFill>
                <a:latin typeface="Calibri"/>
                <a:ea typeface="Calibri"/>
                <a:cs typeface="Calibri"/>
                <a:sym typeface="Calibri"/>
              </a:rPr>
              <a:t>𝛍</a:t>
            </a:r>
            <a:r>
              <a:rPr lang="en" sz="1400">
                <a:solidFill>
                  <a:srgbClr val="000000"/>
                </a:solidFill>
                <a:latin typeface="Calibri"/>
                <a:ea typeface="Calibri"/>
                <a:cs typeface="Calibri"/>
                <a:sym typeface="Calibri"/>
              </a:rPr>
              <a:t> or E(X)</a:t>
            </a:r>
            <a:endParaRPr sz="1400">
              <a:solidFill>
                <a:srgbClr val="000000"/>
              </a:solidFill>
              <a:latin typeface="Calibri"/>
              <a:ea typeface="Calibri"/>
              <a:cs typeface="Calibri"/>
              <a:sym typeface="Calibri"/>
            </a:endParaRPr>
          </a:p>
        </p:txBody>
      </p:sp>
      <p:pic>
        <p:nvPicPr>
          <p:cNvPr id="686" name="Google Shape;686;p67"/>
          <p:cNvPicPr preferRelativeResize="0"/>
          <p:nvPr/>
        </p:nvPicPr>
        <p:blipFill>
          <a:blip r:embed="rId3">
            <a:alphaModFix/>
          </a:blip>
          <a:stretch>
            <a:fillRect/>
          </a:stretch>
        </p:blipFill>
        <p:spPr>
          <a:xfrm>
            <a:off x="1247050" y="3376925"/>
            <a:ext cx="6343475" cy="1481700"/>
          </a:xfrm>
          <a:prstGeom prst="rect">
            <a:avLst/>
          </a:prstGeom>
          <a:noFill/>
          <a:ln w="9525" cap="flat" cmpd="sng">
            <a:solidFill>
              <a:srgbClr val="0000FF"/>
            </a:solidFill>
            <a:prstDash val="solid"/>
            <a:round/>
            <a:headEnd type="none" w="sm" len="sm"/>
            <a:tailEnd type="none" w="sm" len="sm"/>
          </a:ln>
        </p:spPr>
      </p:pic>
      <p:sp>
        <p:nvSpPr>
          <p:cNvPr id="687" name="Google Shape;687;p67"/>
          <p:cNvSpPr txBox="1">
            <a:spLocks noGrp="1"/>
          </p:cNvSpPr>
          <p:nvPr>
            <p:ph type="title"/>
          </p:nvPr>
        </p:nvSpPr>
        <p:spPr>
          <a:xfrm>
            <a:off x="83100" y="64025"/>
            <a:ext cx="50211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Random Variable - Expected Value</a:t>
            </a:r>
            <a:endParaRPr sz="2400" b="0">
              <a:solidFill>
                <a:srgbClr val="000000"/>
              </a:solidFill>
              <a:latin typeface="Roboto"/>
              <a:ea typeface="Roboto"/>
              <a:cs typeface="Roboto"/>
              <a:sym typeface="Roboto"/>
            </a:endParaRPr>
          </a:p>
        </p:txBody>
      </p:sp>
      <p:sp>
        <p:nvSpPr>
          <p:cNvPr id="688" name="Google Shape;688;p67"/>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8"/>
          <p:cNvSpPr txBox="1">
            <a:spLocks noGrp="1"/>
          </p:cNvSpPr>
          <p:nvPr>
            <p:ph type="body" idx="1"/>
          </p:nvPr>
        </p:nvSpPr>
        <p:spPr>
          <a:xfrm>
            <a:off x="235500" y="923875"/>
            <a:ext cx="7888500" cy="417300"/>
          </a:xfrm>
          <a:prstGeom prst="rect">
            <a:avLst/>
          </a:prstGeom>
          <a:solidFill>
            <a:schemeClr val="lt1"/>
          </a:solidFill>
        </p:spPr>
        <p:txBody>
          <a:bodyPr spcFirstLastPara="1" wrap="square" lIns="91425" tIns="91425" rIns="91425" bIns="91425" anchor="t" anchorCtr="0">
            <a:normAutofit fontScale="32500" lnSpcReduction="20000"/>
          </a:bodyPr>
          <a:lstStyle/>
          <a:p>
            <a:pPr marL="0" lvl="0" indent="0" algn="l" rtl="0">
              <a:spcBef>
                <a:spcPts val="0"/>
              </a:spcBef>
              <a:spcAft>
                <a:spcPts val="1200"/>
              </a:spcAft>
              <a:buNone/>
            </a:pPr>
            <a:r>
              <a:rPr lang="en" sz="1400" b="1">
                <a:solidFill>
                  <a:srgbClr val="000000"/>
                </a:solidFill>
                <a:latin typeface="Calibri"/>
                <a:ea typeface="Calibri"/>
                <a:cs typeface="Calibri"/>
                <a:sym typeface="Calibri"/>
              </a:rPr>
              <a:t>For flipping coin example following is the Cumulative distribution function (Discrete Variable)</a:t>
            </a:r>
            <a:endParaRPr sz="1400" b="1">
              <a:solidFill>
                <a:srgbClr val="000000"/>
              </a:solidFill>
              <a:latin typeface="Calibri"/>
              <a:ea typeface="Calibri"/>
              <a:cs typeface="Calibri"/>
              <a:sym typeface="Calibri"/>
            </a:endParaRPr>
          </a:p>
        </p:txBody>
      </p:sp>
      <p:graphicFrame>
        <p:nvGraphicFramePr>
          <p:cNvPr id="694" name="Google Shape;694;p68"/>
          <p:cNvGraphicFramePr/>
          <p:nvPr/>
        </p:nvGraphicFramePr>
        <p:xfrm>
          <a:off x="486750" y="1548200"/>
          <a:ext cx="7828500" cy="2278200"/>
        </p:xfrm>
        <a:graphic>
          <a:graphicData uri="http://schemas.openxmlformats.org/drawingml/2006/table">
            <a:tbl>
              <a:tblPr>
                <a:noFill/>
                <a:tableStyleId>{A9E7A084-7A39-4461-87EB-A3D604E095AF}</a:tableStyleId>
              </a:tblPr>
              <a:tblGrid>
                <a:gridCol w="824075">
                  <a:extLst>
                    <a:ext uri="{9D8B030D-6E8A-4147-A177-3AD203B41FA5}">
                      <a16:colId xmlns:a16="http://schemas.microsoft.com/office/drawing/2014/main" val="20000"/>
                    </a:ext>
                  </a:extLst>
                </a:gridCol>
                <a:gridCol w="2748475">
                  <a:extLst>
                    <a:ext uri="{9D8B030D-6E8A-4147-A177-3AD203B41FA5}">
                      <a16:colId xmlns:a16="http://schemas.microsoft.com/office/drawing/2014/main" val="20001"/>
                    </a:ext>
                  </a:extLst>
                </a:gridCol>
                <a:gridCol w="1510200">
                  <a:extLst>
                    <a:ext uri="{9D8B030D-6E8A-4147-A177-3AD203B41FA5}">
                      <a16:colId xmlns:a16="http://schemas.microsoft.com/office/drawing/2014/main" val="20002"/>
                    </a:ext>
                  </a:extLst>
                </a:gridCol>
                <a:gridCol w="1070825">
                  <a:extLst>
                    <a:ext uri="{9D8B030D-6E8A-4147-A177-3AD203B41FA5}">
                      <a16:colId xmlns:a16="http://schemas.microsoft.com/office/drawing/2014/main" val="20003"/>
                    </a:ext>
                  </a:extLst>
                </a:gridCol>
                <a:gridCol w="1674925">
                  <a:extLst>
                    <a:ext uri="{9D8B030D-6E8A-4147-A177-3AD203B41FA5}">
                      <a16:colId xmlns:a16="http://schemas.microsoft.com/office/drawing/2014/main" val="20004"/>
                    </a:ext>
                  </a:extLst>
                </a:gridCol>
              </a:tblGrid>
              <a:tr h="525750">
                <a:tc>
                  <a:txBody>
                    <a:bodyPr/>
                    <a:lstStyle/>
                    <a:p>
                      <a:pPr marL="0" lvl="0" indent="0" algn="ctr" rtl="0">
                        <a:spcBef>
                          <a:spcPts val="0"/>
                        </a:spcBef>
                        <a:spcAft>
                          <a:spcPts val="0"/>
                        </a:spcAft>
                        <a:buNone/>
                      </a:pPr>
                      <a:r>
                        <a:rPr lang="en" sz="1100" b="1">
                          <a:latin typeface="Calibri"/>
                          <a:ea typeface="Calibri"/>
                          <a:cs typeface="Calibri"/>
                          <a:sym typeface="Calibri"/>
                        </a:rPr>
                        <a:t>X (Outcome)</a:t>
                      </a:r>
                      <a:endParaRPr sz="1100" b="1">
                        <a:latin typeface="Calibri"/>
                        <a:ea typeface="Calibri"/>
                        <a:cs typeface="Calibri"/>
                        <a:sym typeface="Calibri"/>
                      </a:endParaRPr>
                    </a:p>
                  </a:txBody>
                  <a:tcPr marL="91425" marR="91425" marT="91425" marB="91425">
                    <a:solidFill>
                      <a:srgbClr val="D9D9D9"/>
                    </a:solidFill>
                  </a:tcPr>
                </a:tc>
                <a:tc>
                  <a:txBody>
                    <a:bodyPr/>
                    <a:lstStyle/>
                    <a:p>
                      <a:pPr marL="0" lvl="0" indent="0" algn="ctr" rtl="0">
                        <a:spcBef>
                          <a:spcPts val="0"/>
                        </a:spcBef>
                        <a:spcAft>
                          <a:spcPts val="0"/>
                        </a:spcAft>
                        <a:buNone/>
                      </a:pPr>
                      <a:r>
                        <a:rPr lang="en" sz="1100" b="1">
                          <a:latin typeface="Calibri"/>
                          <a:ea typeface="Calibri"/>
                          <a:cs typeface="Calibri"/>
                          <a:sym typeface="Calibri"/>
                        </a:rPr>
                        <a:t>Options</a:t>
                      </a:r>
                      <a:endParaRPr sz="1100" b="1">
                        <a:latin typeface="Calibri"/>
                        <a:ea typeface="Calibri"/>
                        <a:cs typeface="Calibri"/>
                        <a:sym typeface="Calibri"/>
                      </a:endParaRPr>
                    </a:p>
                  </a:txBody>
                  <a:tcPr marL="91425" marR="91425" marT="91425" marB="91425">
                    <a:solidFill>
                      <a:srgbClr val="D9D9D9"/>
                    </a:solidFill>
                  </a:tcPr>
                </a:tc>
                <a:tc>
                  <a:txBody>
                    <a:bodyPr/>
                    <a:lstStyle/>
                    <a:p>
                      <a:pPr marL="0" lvl="0" indent="0" algn="ctr" rtl="0">
                        <a:spcBef>
                          <a:spcPts val="0"/>
                        </a:spcBef>
                        <a:spcAft>
                          <a:spcPts val="0"/>
                        </a:spcAft>
                        <a:buNone/>
                      </a:pPr>
                      <a:r>
                        <a:rPr lang="en" sz="1100" b="1">
                          <a:latin typeface="Calibri"/>
                          <a:ea typeface="Calibri"/>
                          <a:cs typeface="Calibri"/>
                          <a:sym typeface="Calibri"/>
                        </a:rPr>
                        <a:t>Probability [P(X)]</a:t>
                      </a:r>
                      <a:endParaRPr sz="1100" b="1">
                        <a:latin typeface="Calibri"/>
                        <a:ea typeface="Calibri"/>
                        <a:cs typeface="Calibri"/>
                        <a:sym typeface="Calibri"/>
                      </a:endParaRPr>
                    </a:p>
                  </a:txBody>
                  <a:tcPr marL="91425" marR="91425" marT="91425" marB="91425">
                    <a:solidFill>
                      <a:srgbClr val="D9D9D9"/>
                    </a:solidFill>
                  </a:tcPr>
                </a:tc>
                <a:tc>
                  <a:txBody>
                    <a:bodyPr/>
                    <a:lstStyle/>
                    <a:p>
                      <a:pPr marL="0" lvl="0" indent="0" algn="ctr" rtl="0">
                        <a:spcBef>
                          <a:spcPts val="0"/>
                        </a:spcBef>
                        <a:spcAft>
                          <a:spcPts val="0"/>
                        </a:spcAft>
                        <a:buNone/>
                      </a:pPr>
                      <a:r>
                        <a:rPr lang="en" sz="1100" b="1">
                          <a:latin typeface="Calibri"/>
                          <a:ea typeface="Calibri"/>
                          <a:cs typeface="Calibri"/>
                          <a:sym typeface="Calibri"/>
                        </a:rPr>
                        <a:t>CDF</a:t>
                      </a:r>
                      <a:endParaRPr sz="1100" b="1">
                        <a:latin typeface="Calibri"/>
                        <a:ea typeface="Calibri"/>
                        <a:cs typeface="Calibri"/>
                        <a:sym typeface="Calibri"/>
                      </a:endParaRPr>
                    </a:p>
                  </a:txBody>
                  <a:tcPr marL="91425" marR="91425" marT="91425" marB="91425">
                    <a:solidFill>
                      <a:srgbClr val="D9D9D9"/>
                    </a:solidFill>
                  </a:tcPr>
                </a:tc>
                <a:tc>
                  <a:txBody>
                    <a:bodyPr/>
                    <a:lstStyle/>
                    <a:p>
                      <a:pPr marL="0" lvl="0" indent="0" algn="ctr" rtl="0">
                        <a:spcBef>
                          <a:spcPts val="0"/>
                        </a:spcBef>
                        <a:spcAft>
                          <a:spcPts val="0"/>
                        </a:spcAft>
                        <a:buNone/>
                      </a:pPr>
                      <a:r>
                        <a:rPr lang="en" sz="1100">
                          <a:solidFill>
                            <a:srgbClr val="0000FF"/>
                          </a:solidFill>
                          <a:latin typeface="Calibri"/>
                          <a:ea typeface="Calibri"/>
                          <a:cs typeface="Calibri"/>
                          <a:sym typeface="Calibri"/>
                        </a:rPr>
                        <a:t>𝛍</a:t>
                      </a:r>
                      <a:r>
                        <a:rPr lang="en" sz="1100" b="1">
                          <a:solidFill>
                            <a:srgbClr val="0000FF"/>
                          </a:solidFill>
                          <a:latin typeface="Calibri"/>
                          <a:ea typeface="Calibri"/>
                          <a:cs typeface="Calibri"/>
                          <a:sym typeface="Calibri"/>
                        </a:rPr>
                        <a:t> = E(X)= ∑x*[P(X)]</a:t>
                      </a:r>
                      <a:endParaRPr sz="1100" b="1">
                        <a:solidFill>
                          <a:srgbClr val="0000FF"/>
                        </a:solidFill>
                        <a:latin typeface="Calibri"/>
                        <a:ea typeface="Calibri"/>
                        <a:cs typeface="Calibri"/>
                        <a:sym typeface="Calibri"/>
                      </a:endParaRPr>
                    </a:p>
                  </a:txBody>
                  <a:tcPr marL="91425" marR="91425" marT="91425" marB="91425">
                    <a:solidFill>
                      <a:srgbClr val="D9D9D9"/>
                    </a:solidFill>
                  </a:tcPr>
                </a:tc>
                <a:extLst>
                  <a:ext uri="{0D108BD9-81ED-4DB2-BD59-A6C34878D82A}">
                    <a16:rowId xmlns:a16="http://schemas.microsoft.com/office/drawing/2014/main" val="10000"/>
                  </a:ext>
                </a:extLst>
              </a:tr>
              <a:tr h="315075">
                <a:tc>
                  <a:txBody>
                    <a:bodyPr/>
                    <a:lstStyle/>
                    <a:p>
                      <a:pPr marL="0" lvl="0" indent="0" algn="ctr" rtl="0">
                        <a:spcBef>
                          <a:spcPts val="0"/>
                        </a:spcBef>
                        <a:spcAft>
                          <a:spcPts val="0"/>
                        </a:spcAft>
                        <a:buNone/>
                      </a:pPr>
                      <a:r>
                        <a:rPr lang="en" sz="1100" b="1">
                          <a:latin typeface="Calibri"/>
                          <a:ea typeface="Calibri"/>
                          <a:cs typeface="Calibri"/>
                          <a:sym typeface="Calibri"/>
                        </a:rPr>
                        <a:t>0</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l" rtl="0">
                        <a:spcBef>
                          <a:spcPts val="0"/>
                        </a:spcBef>
                        <a:spcAft>
                          <a:spcPts val="0"/>
                        </a:spcAft>
                        <a:buNone/>
                      </a:pPr>
                      <a:r>
                        <a:rPr lang="en" sz="1100">
                          <a:latin typeface="Calibri"/>
                          <a:ea typeface="Calibri"/>
                          <a:cs typeface="Calibri"/>
                          <a:sym typeface="Calibri"/>
                        </a:rPr>
                        <a:t>TTTT</a:t>
                      </a:r>
                      <a:endParaRPr sz="11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1/16 = 0.0625</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ctr" rtl="0">
                        <a:spcBef>
                          <a:spcPts val="0"/>
                        </a:spcBef>
                        <a:spcAft>
                          <a:spcPts val="0"/>
                        </a:spcAft>
                        <a:buNone/>
                      </a:pPr>
                      <a:r>
                        <a:rPr lang="en" sz="1100" b="1">
                          <a:latin typeface="Calibri"/>
                          <a:ea typeface="Calibri"/>
                          <a:cs typeface="Calibri"/>
                          <a:sym typeface="Calibri"/>
                        </a:rPr>
                        <a:t>0.0625</a:t>
                      </a:r>
                      <a:endParaRPr sz="11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0*(0.0625) = </a:t>
                      </a:r>
                      <a:r>
                        <a:rPr lang="en" sz="1100" b="1">
                          <a:solidFill>
                            <a:srgbClr val="CC0000"/>
                          </a:solidFill>
                          <a:latin typeface="Calibri"/>
                          <a:ea typeface="Calibri"/>
                          <a:cs typeface="Calibri"/>
                          <a:sym typeface="Calibri"/>
                        </a:rPr>
                        <a:t>0.00</a:t>
                      </a:r>
                      <a:endParaRPr sz="1100" b="1">
                        <a:solidFill>
                          <a:srgbClr val="CC0000"/>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15075">
                <a:tc>
                  <a:txBody>
                    <a:bodyPr/>
                    <a:lstStyle/>
                    <a:p>
                      <a:pPr marL="0" lvl="0" indent="0" algn="ctr" rtl="0">
                        <a:spcBef>
                          <a:spcPts val="0"/>
                        </a:spcBef>
                        <a:spcAft>
                          <a:spcPts val="0"/>
                        </a:spcAft>
                        <a:buNone/>
                      </a:pPr>
                      <a:r>
                        <a:rPr lang="en" sz="1100" b="1">
                          <a:latin typeface="Calibri"/>
                          <a:ea typeface="Calibri"/>
                          <a:cs typeface="Calibri"/>
                          <a:sym typeface="Calibri"/>
                        </a:rPr>
                        <a:t>1</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l" rtl="0">
                        <a:spcBef>
                          <a:spcPts val="0"/>
                        </a:spcBef>
                        <a:spcAft>
                          <a:spcPts val="0"/>
                        </a:spcAft>
                        <a:buNone/>
                      </a:pPr>
                      <a:r>
                        <a:rPr lang="en" sz="1100">
                          <a:latin typeface="Calibri"/>
                          <a:ea typeface="Calibri"/>
                          <a:cs typeface="Calibri"/>
                          <a:sym typeface="Calibri"/>
                        </a:rPr>
                        <a:t>TTTH,  TTHT,   THTT,  HTTT</a:t>
                      </a:r>
                      <a:endParaRPr sz="11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4/16 = 0.2500</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ctr" rtl="0">
                        <a:spcBef>
                          <a:spcPts val="0"/>
                        </a:spcBef>
                        <a:spcAft>
                          <a:spcPts val="0"/>
                        </a:spcAft>
                        <a:buNone/>
                      </a:pPr>
                      <a:r>
                        <a:rPr lang="en" sz="1100" b="1">
                          <a:latin typeface="Calibri"/>
                          <a:ea typeface="Calibri"/>
                          <a:cs typeface="Calibri"/>
                          <a:sym typeface="Calibri"/>
                        </a:rPr>
                        <a:t>0.3125</a:t>
                      </a:r>
                      <a:endParaRPr sz="11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1*(0.2500) = </a:t>
                      </a:r>
                      <a:r>
                        <a:rPr lang="en" sz="1100" b="1">
                          <a:solidFill>
                            <a:srgbClr val="CC0000"/>
                          </a:solidFill>
                          <a:latin typeface="Calibri"/>
                          <a:ea typeface="Calibri"/>
                          <a:cs typeface="Calibri"/>
                          <a:sym typeface="Calibri"/>
                        </a:rPr>
                        <a:t>0.25</a:t>
                      </a:r>
                      <a:endParaRPr sz="1100" b="1">
                        <a:solidFill>
                          <a:srgbClr val="CC0000"/>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15075">
                <a:tc>
                  <a:txBody>
                    <a:bodyPr/>
                    <a:lstStyle/>
                    <a:p>
                      <a:pPr marL="0" lvl="0" indent="0" algn="ctr" rtl="0">
                        <a:spcBef>
                          <a:spcPts val="0"/>
                        </a:spcBef>
                        <a:spcAft>
                          <a:spcPts val="0"/>
                        </a:spcAft>
                        <a:buNone/>
                      </a:pPr>
                      <a:r>
                        <a:rPr lang="en" sz="1100" b="1">
                          <a:latin typeface="Calibri"/>
                          <a:ea typeface="Calibri"/>
                          <a:cs typeface="Calibri"/>
                          <a:sym typeface="Calibri"/>
                        </a:rPr>
                        <a:t>2</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l" rtl="0">
                        <a:spcBef>
                          <a:spcPts val="0"/>
                        </a:spcBef>
                        <a:spcAft>
                          <a:spcPts val="0"/>
                        </a:spcAft>
                        <a:buNone/>
                      </a:pPr>
                      <a:r>
                        <a:rPr lang="en" sz="1100">
                          <a:latin typeface="Calibri"/>
                          <a:ea typeface="Calibri"/>
                          <a:cs typeface="Calibri"/>
                          <a:sym typeface="Calibri"/>
                        </a:rPr>
                        <a:t>HHTT,  TTHH,  HTHT,  THTH,  HTTH, THHT</a:t>
                      </a:r>
                      <a:endParaRPr sz="11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6/16 = 0.3750</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ctr" rtl="0">
                        <a:spcBef>
                          <a:spcPts val="0"/>
                        </a:spcBef>
                        <a:spcAft>
                          <a:spcPts val="0"/>
                        </a:spcAft>
                        <a:buNone/>
                      </a:pPr>
                      <a:r>
                        <a:rPr lang="en" sz="1100" b="1">
                          <a:latin typeface="Calibri"/>
                          <a:ea typeface="Calibri"/>
                          <a:cs typeface="Calibri"/>
                          <a:sym typeface="Calibri"/>
                        </a:rPr>
                        <a:t>0.6875</a:t>
                      </a:r>
                      <a:endParaRPr sz="11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2*(0.3750) = </a:t>
                      </a:r>
                      <a:r>
                        <a:rPr lang="en" sz="1100" b="1">
                          <a:solidFill>
                            <a:srgbClr val="CC0000"/>
                          </a:solidFill>
                          <a:latin typeface="Calibri"/>
                          <a:ea typeface="Calibri"/>
                          <a:cs typeface="Calibri"/>
                          <a:sym typeface="Calibri"/>
                        </a:rPr>
                        <a:t>0.75</a:t>
                      </a:r>
                      <a:endParaRPr sz="1100" b="1">
                        <a:solidFill>
                          <a:srgbClr val="CC0000"/>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15075">
                <a:tc>
                  <a:txBody>
                    <a:bodyPr/>
                    <a:lstStyle/>
                    <a:p>
                      <a:pPr marL="0" lvl="0" indent="0" algn="ctr" rtl="0">
                        <a:spcBef>
                          <a:spcPts val="0"/>
                        </a:spcBef>
                        <a:spcAft>
                          <a:spcPts val="0"/>
                        </a:spcAft>
                        <a:buNone/>
                      </a:pPr>
                      <a:r>
                        <a:rPr lang="en" sz="1100" b="1">
                          <a:latin typeface="Calibri"/>
                          <a:ea typeface="Calibri"/>
                          <a:cs typeface="Calibri"/>
                          <a:sym typeface="Calibri"/>
                        </a:rPr>
                        <a:t>3</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l" rtl="0">
                        <a:spcBef>
                          <a:spcPts val="0"/>
                        </a:spcBef>
                        <a:spcAft>
                          <a:spcPts val="0"/>
                        </a:spcAft>
                        <a:buNone/>
                      </a:pPr>
                      <a:r>
                        <a:rPr lang="en" sz="1100">
                          <a:latin typeface="Calibri"/>
                          <a:ea typeface="Calibri"/>
                          <a:cs typeface="Calibri"/>
                          <a:sym typeface="Calibri"/>
                        </a:rPr>
                        <a:t>HHHT,  HHTH,  HTHH, THHH</a:t>
                      </a:r>
                      <a:endParaRPr sz="11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4/16 = 0.2500</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ctr" rtl="0">
                        <a:spcBef>
                          <a:spcPts val="0"/>
                        </a:spcBef>
                        <a:spcAft>
                          <a:spcPts val="0"/>
                        </a:spcAft>
                        <a:buNone/>
                      </a:pPr>
                      <a:r>
                        <a:rPr lang="en" sz="1100" b="1">
                          <a:latin typeface="Calibri"/>
                          <a:ea typeface="Calibri"/>
                          <a:cs typeface="Calibri"/>
                          <a:sym typeface="Calibri"/>
                        </a:rPr>
                        <a:t>0.9375</a:t>
                      </a:r>
                      <a:endParaRPr sz="11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3*(0.2500) = </a:t>
                      </a:r>
                      <a:r>
                        <a:rPr lang="en" sz="1100" b="1">
                          <a:solidFill>
                            <a:srgbClr val="CC0000"/>
                          </a:solidFill>
                          <a:latin typeface="Calibri"/>
                          <a:ea typeface="Calibri"/>
                          <a:cs typeface="Calibri"/>
                          <a:sym typeface="Calibri"/>
                        </a:rPr>
                        <a:t>0.75</a:t>
                      </a:r>
                      <a:endParaRPr sz="1100" b="1">
                        <a:solidFill>
                          <a:srgbClr val="CC0000"/>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15075">
                <a:tc>
                  <a:txBody>
                    <a:bodyPr/>
                    <a:lstStyle/>
                    <a:p>
                      <a:pPr marL="0" lvl="0" indent="0" algn="ctr" rtl="0">
                        <a:spcBef>
                          <a:spcPts val="0"/>
                        </a:spcBef>
                        <a:spcAft>
                          <a:spcPts val="0"/>
                        </a:spcAft>
                        <a:buNone/>
                      </a:pPr>
                      <a:r>
                        <a:rPr lang="en" sz="1100" b="1">
                          <a:latin typeface="Calibri"/>
                          <a:ea typeface="Calibri"/>
                          <a:cs typeface="Calibri"/>
                          <a:sym typeface="Calibri"/>
                        </a:rPr>
                        <a:t>4</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l" rtl="0">
                        <a:spcBef>
                          <a:spcPts val="0"/>
                        </a:spcBef>
                        <a:spcAft>
                          <a:spcPts val="0"/>
                        </a:spcAft>
                        <a:buNone/>
                      </a:pPr>
                      <a:r>
                        <a:rPr lang="en" sz="1100">
                          <a:latin typeface="Calibri"/>
                          <a:ea typeface="Calibri"/>
                          <a:cs typeface="Calibri"/>
                          <a:sym typeface="Calibri"/>
                        </a:rPr>
                        <a:t>HHHH</a:t>
                      </a:r>
                      <a:endParaRPr sz="110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1/16 = 0.0625</a:t>
                      </a:r>
                      <a:endParaRPr sz="1100" b="1">
                        <a:latin typeface="Calibri"/>
                        <a:ea typeface="Calibri"/>
                        <a:cs typeface="Calibri"/>
                        <a:sym typeface="Calibri"/>
                      </a:endParaRPr>
                    </a:p>
                  </a:txBody>
                  <a:tcPr marL="91425" marR="91425" marT="91425" marB="91425">
                    <a:solidFill>
                      <a:srgbClr val="F3F3F3"/>
                    </a:solidFill>
                  </a:tcPr>
                </a:tc>
                <a:tc>
                  <a:txBody>
                    <a:bodyPr/>
                    <a:lstStyle/>
                    <a:p>
                      <a:pPr marL="0" lvl="0" indent="0" algn="ctr" rtl="0">
                        <a:spcBef>
                          <a:spcPts val="0"/>
                        </a:spcBef>
                        <a:spcAft>
                          <a:spcPts val="0"/>
                        </a:spcAft>
                        <a:buNone/>
                      </a:pPr>
                      <a:r>
                        <a:rPr lang="en" sz="1100" b="1">
                          <a:latin typeface="Calibri"/>
                          <a:ea typeface="Calibri"/>
                          <a:cs typeface="Calibri"/>
                          <a:sym typeface="Calibri"/>
                        </a:rPr>
                        <a:t>1.0000</a:t>
                      </a:r>
                      <a:endParaRPr sz="11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1100" b="1">
                          <a:latin typeface="Calibri"/>
                          <a:ea typeface="Calibri"/>
                          <a:cs typeface="Calibri"/>
                          <a:sym typeface="Calibri"/>
                        </a:rPr>
                        <a:t>4*(0.0625) = </a:t>
                      </a:r>
                      <a:r>
                        <a:rPr lang="en" sz="1100" b="1">
                          <a:solidFill>
                            <a:srgbClr val="CC0000"/>
                          </a:solidFill>
                          <a:latin typeface="Calibri"/>
                          <a:ea typeface="Calibri"/>
                          <a:cs typeface="Calibri"/>
                          <a:sym typeface="Calibri"/>
                        </a:rPr>
                        <a:t>0.25</a:t>
                      </a:r>
                      <a:endParaRPr sz="1100" b="1">
                        <a:solidFill>
                          <a:srgbClr val="CC0000"/>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bl>
          </a:graphicData>
        </a:graphic>
      </p:graphicFrame>
      <p:sp>
        <p:nvSpPr>
          <p:cNvPr id="695" name="Google Shape;695;p68"/>
          <p:cNvSpPr txBox="1">
            <a:spLocks noGrp="1"/>
          </p:cNvSpPr>
          <p:nvPr>
            <p:ph type="body" idx="1"/>
          </p:nvPr>
        </p:nvSpPr>
        <p:spPr>
          <a:xfrm>
            <a:off x="5569500" y="4048075"/>
            <a:ext cx="2745600" cy="417300"/>
          </a:xfrm>
          <a:prstGeom prst="rect">
            <a:avLst/>
          </a:prstGeom>
        </p:spPr>
        <p:txBody>
          <a:bodyPr spcFirstLastPara="1" wrap="square" lIns="91425" tIns="91425" rIns="91425" bIns="91425" anchor="t" anchorCtr="0">
            <a:normAutofit fontScale="40000" lnSpcReduction="20000"/>
          </a:bodyPr>
          <a:lstStyle/>
          <a:p>
            <a:pPr marL="0" lvl="0" indent="0" algn="r" rtl="0">
              <a:spcBef>
                <a:spcPts val="0"/>
              </a:spcBef>
              <a:spcAft>
                <a:spcPts val="1200"/>
              </a:spcAft>
              <a:buNone/>
            </a:pPr>
            <a:r>
              <a:rPr lang="en" sz="1200" b="1">
                <a:solidFill>
                  <a:srgbClr val="0000FF"/>
                </a:solidFill>
                <a:latin typeface="Calibri"/>
                <a:ea typeface="Calibri"/>
                <a:cs typeface="Calibri"/>
                <a:sym typeface="Calibri"/>
              </a:rPr>
              <a:t>Expected Value = E(X) =𝛍 = 2.00</a:t>
            </a:r>
            <a:endParaRPr sz="1200" b="1">
              <a:solidFill>
                <a:srgbClr val="0000FF"/>
              </a:solidFill>
              <a:latin typeface="Calibri"/>
              <a:ea typeface="Calibri"/>
              <a:cs typeface="Calibri"/>
              <a:sym typeface="Calibri"/>
            </a:endParaRPr>
          </a:p>
        </p:txBody>
      </p:sp>
      <p:sp>
        <p:nvSpPr>
          <p:cNvPr id="696" name="Google Shape;696;p68"/>
          <p:cNvSpPr txBox="1">
            <a:spLocks noGrp="1"/>
          </p:cNvSpPr>
          <p:nvPr>
            <p:ph type="title"/>
          </p:nvPr>
        </p:nvSpPr>
        <p:spPr>
          <a:xfrm>
            <a:off x="83100" y="64025"/>
            <a:ext cx="4703700" cy="572700"/>
          </a:xfrm>
          <a:prstGeom prst="rect">
            <a:avLst/>
          </a:prstGeom>
          <a:solidFill>
            <a:srgbClr val="FFFFFF"/>
          </a:solid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Expected Value - Example</a:t>
            </a:r>
            <a:endParaRPr sz="2400" b="0">
              <a:solidFill>
                <a:srgbClr val="000000"/>
              </a:solidFill>
              <a:latin typeface="Roboto"/>
              <a:ea typeface="Roboto"/>
              <a:cs typeface="Roboto"/>
              <a:sym typeface="Roboto"/>
            </a:endParaRPr>
          </a:p>
        </p:txBody>
      </p:sp>
      <p:sp>
        <p:nvSpPr>
          <p:cNvPr id="697" name="Google Shape;697;p68"/>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Example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9"/>
          <p:cNvSpPr txBox="1">
            <a:spLocks noGrp="1"/>
          </p:cNvSpPr>
          <p:nvPr>
            <p:ph type="title"/>
          </p:nvPr>
        </p:nvSpPr>
        <p:spPr>
          <a:xfrm>
            <a:off x="83100" y="64025"/>
            <a:ext cx="6371100" cy="572700"/>
          </a:xfrm>
          <a:prstGeom prst="rect">
            <a:avLst/>
          </a:prstGeom>
          <a:solidFill>
            <a:srgbClr val="FFFFFF"/>
          </a:solidFill>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Expected Value - Example for the roll of 2 dice</a:t>
            </a:r>
            <a:endParaRPr sz="2400" b="0">
              <a:solidFill>
                <a:srgbClr val="000000"/>
              </a:solidFill>
              <a:latin typeface="Roboto"/>
              <a:ea typeface="Roboto"/>
              <a:cs typeface="Roboto"/>
              <a:sym typeface="Roboto"/>
            </a:endParaRPr>
          </a:p>
        </p:txBody>
      </p:sp>
      <p:sp>
        <p:nvSpPr>
          <p:cNvPr id="703" name="Google Shape;703;p69"/>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Example</a:t>
            </a:r>
            <a:endParaRPr/>
          </a:p>
        </p:txBody>
      </p:sp>
      <p:pic>
        <p:nvPicPr>
          <p:cNvPr id="704" name="Google Shape;704;p69"/>
          <p:cNvPicPr preferRelativeResize="0"/>
          <p:nvPr/>
        </p:nvPicPr>
        <p:blipFill>
          <a:blip r:embed="rId3">
            <a:alphaModFix/>
          </a:blip>
          <a:stretch>
            <a:fillRect/>
          </a:stretch>
        </p:blipFill>
        <p:spPr>
          <a:xfrm>
            <a:off x="6881676" y="907609"/>
            <a:ext cx="1758000" cy="1624992"/>
          </a:xfrm>
          <a:prstGeom prst="rect">
            <a:avLst/>
          </a:prstGeom>
          <a:noFill/>
          <a:ln>
            <a:noFill/>
          </a:ln>
          <a:effectLst>
            <a:outerShdw blurRad="57150" dist="19050" dir="5400000" algn="bl" rotWithShape="0">
              <a:srgbClr val="000000">
                <a:alpha val="50000"/>
              </a:srgbClr>
            </a:outerShdw>
          </a:effectLst>
        </p:spPr>
      </p:pic>
      <p:graphicFrame>
        <p:nvGraphicFramePr>
          <p:cNvPr id="705" name="Google Shape;705;p69"/>
          <p:cNvGraphicFramePr/>
          <p:nvPr/>
        </p:nvGraphicFramePr>
        <p:xfrm>
          <a:off x="83725" y="2710025"/>
          <a:ext cx="8880325" cy="1920130"/>
        </p:xfrm>
        <a:graphic>
          <a:graphicData uri="http://schemas.openxmlformats.org/drawingml/2006/table">
            <a:tbl>
              <a:tblPr>
                <a:noFill/>
                <a:tableStyleId>{A9E7A084-7A39-4461-87EB-A3D604E095AF}</a:tableStyleId>
              </a:tblPr>
              <a:tblGrid>
                <a:gridCol w="1369625">
                  <a:extLst>
                    <a:ext uri="{9D8B030D-6E8A-4147-A177-3AD203B41FA5}">
                      <a16:colId xmlns:a16="http://schemas.microsoft.com/office/drawing/2014/main" val="20000"/>
                    </a:ext>
                  </a:extLst>
                </a:gridCol>
                <a:gridCol w="569450">
                  <a:extLst>
                    <a:ext uri="{9D8B030D-6E8A-4147-A177-3AD203B41FA5}">
                      <a16:colId xmlns:a16="http://schemas.microsoft.com/office/drawing/2014/main" val="20001"/>
                    </a:ext>
                  </a:extLst>
                </a:gridCol>
                <a:gridCol w="694125">
                  <a:extLst>
                    <a:ext uri="{9D8B030D-6E8A-4147-A177-3AD203B41FA5}">
                      <a16:colId xmlns:a16="http://schemas.microsoft.com/office/drawing/2014/main" val="20002"/>
                    </a:ext>
                  </a:extLst>
                </a:gridCol>
                <a:gridCol w="694125">
                  <a:extLst>
                    <a:ext uri="{9D8B030D-6E8A-4147-A177-3AD203B41FA5}">
                      <a16:colId xmlns:a16="http://schemas.microsoft.com/office/drawing/2014/main" val="20003"/>
                    </a:ext>
                  </a:extLst>
                </a:gridCol>
                <a:gridCol w="694125">
                  <a:extLst>
                    <a:ext uri="{9D8B030D-6E8A-4147-A177-3AD203B41FA5}">
                      <a16:colId xmlns:a16="http://schemas.microsoft.com/office/drawing/2014/main" val="20004"/>
                    </a:ext>
                  </a:extLst>
                </a:gridCol>
                <a:gridCol w="694125">
                  <a:extLst>
                    <a:ext uri="{9D8B030D-6E8A-4147-A177-3AD203B41FA5}">
                      <a16:colId xmlns:a16="http://schemas.microsoft.com/office/drawing/2014/main" val="20005"/>
                    </a:ext>
                  </a:extLst>
                </a:gridCol>
                <a:gridCol w="694125">
                  <a:extLst>
                    <a:ext uri="{9D8B030D-6E8A-4147-A177-3AD203B41FA5}">
                      <a16:colId xmlns:a16="http://schemas.microsoft.com/office/drawing/2014/main" val="20006"/>
                    </a:ext>
                  </a:extLst>
                </a:gridCol>
                <a:gridCol w="694125">
                  <a:extLst>
                    <a:ext uri="{9D8B030D-6E8A-4147-A177-3AD203B41FA5}">
                      <a16:colId xmlns:a16="http://schemas.microsoft.com/office/drawing/2014/main" val="20007"/>
                    </a:ext>
                  </a:extLst>
                </a:gridCol>
                <a:gridCol w="694125">
                  <a:extLst>
                    <a:ext uri="{9D8B030D-6E8A-4147-A177-3AD203B41FA5}">
                      <a16:colId xmlns:a16="http://schemas.microsoft.com/office/drawing/2014/main" val="20008"/>
                    </a:ext>
                  </a:extLst>
                </a:gridCol>
                <a:gridCol w="694125">
                  <a:extLst>
                    <a:ext uri="{9D8B030D-6E8A-4147-A177-3AD203B41FA5}">
                      <a16:colId xmlns:a16="http://schemas.microsoft.com/office/drawing/2014/main" val="20009"/>
                    </a:ext>
                  </a:extLst>
                </a:gridCol>
                <a:gridCol w="694125">
                  <a:extLst>
                    <a:ext uri="{9D8B030D-6E8A-4147-A177-3AD203B41FA5}">
                      <a16:colId xmlns:a16="http://schemas.microsoft.com/office/drawing/2014/main" val="20010"/>
                    </a:ext>
                  </a:extLst>
                </a:gridCol>
                <a:gridCol w="694125">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t>X</a:t>
                      </a:r>
                      <a:endParaRPr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2</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3</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4</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5</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6</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7</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8</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9</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10</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11</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12</a:t>
                      </a:r>
                      <a:endParaRPr sz="1200" b="1"/>
                    </a:p>
                  </a:txBody>
                  <a:tcPr marL="91425" marR="91425" marT="91425" marB="91425">
                    <a:solidFill>
                      <a:srgbClr val="F3F3F3"/>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b="1"/>
                        <a:t>P(X=x)</a:t>
                      </a:r>
                      <a:endParaRPr b="1"/>
                    </a:p>
                  </a:txBody>
                  <a:tcPr marL="91425" marR="91425" marT="91425" marB="91425"/>
                </a:tc>
                <a:tc>
                  <a:txBody>
                    <a:bodyPr/>
                    <a:lstStyle/>
                    <a:p>
                      <a:pPr marL="0" lvl="0" indent="0" algn="ctr" rtl="0">
                        <a:spcBef>
                          <a:spcPts val="0"/>
                        </a:spcBef>
                        <a:spcAft>
                          <a:spcPts val="0"/>
                        </a:spcAft>
                        <a:buNone/>
                      </a:pPr>
                      <a:r>
                        <a:rPr lang="en" sz="1200"/>
                        <a:t>1/36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2/36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3/36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4/36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5/36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6/36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5/36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4/36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3/36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2/36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1/36</a:t>
                      </a:r>
                      <a:endParaRPr sz="12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31500">
                <a:tc rowSpan="2">
                  <a:txBody>
                    <a:bodyPr/>
                    <a:lstStyle/>
                    <a:p>
                      <a:pPr marL="0" lvl="0" indent="0" algn="ctr" rtl="0">
                        <a:spcBef>
                          <a:spcPts val="0"/>
                        </a:spcBef>
                        <a:spcAft>
                          <a:spcPts val="0"/>
                        </a:spcAft>
                        <a:buNone/>
                      </a:pPr>
                      <a:endParaRPr sz="1100">
                        <a:solidFill>
                          <a:srgbClr val="0000FF"/>
                        </a:solidFill>
                        <a:latin typeface="Calibri"/>
                        <a:ea typeface="Calibri"/>
                        <a:cs typeface="Calibri"/>
                        <a:sym typeface="Calibri"/>
                      </a:endParaRPr>
                    </a:p>
                    <a:p>
                      <a:pPr marL="0" lvl="0" indent="0" algn="ctr" rtl="0">
                        <a:spcBef>
                          <a:spcPts val="0"/>
                        </a:spcBef>
                        <a:spcAft>
                          <a:spcPts val="0"/>
                        </a:spcAft>
                        <a:buNone/>
                      </a:pPr>
                      <a:r>
                        <a:rPr lang="en" sz="1300" b="1">
                          <a:solidFill>
                            <a:srgbClr val="0000FF"/>
                          </a:solidFill>
                          <a:latin typeface="Calibri"/>
                          <a:ea typeface="Calibri"/>
                          <a:cs typeface="Calibri"/>
                          <a:sym typeface="Calibri"/>
                        </a:rPr>
                        <a:t>Expected Value</a:t>
                      </a:r>
                      <a:endParaRPr sz="1300" b="1">
                        <a:solidFill>
                          <a:srgbClr val="0000FF"/>
                        </a:solidFill>
                        <a:latin typeface="Calibri"/>
                        <a:ea typeface="Calibri"/>
                        <a:cs typeface="Calibri"/>
                        <a:sym typeface="Calibri"/>
                      </a:endParaRPr>
                    </a:p>
                    <a:p>
                      <a:pPr marL="0" lvl="0" indent="0" algn="ctr" rtl="0">
                        <a:spcBef>
                          <a:spcPts val="0"/>
                        </a:spcBef>
                        <a:spcAft>
                          <a:spcPts val="0"/>
                        </a:spcAft>
                        <a:buNone/>
                      </a:pPr>
                      <a:r>
                        <a:rPr lang="en" sz="1300">
                          <a:solidFill>
                            <a:srgbClr val="0000FF"/>
                          </a:solidFill>
                          <a:latin typeface="Calibri"/>
                          <a:ea typeface="Calibri"/>
                          <a:cs typeface="Calibri"/>
                          <a:sym typeface="Calibri"/>
                        </a:rPr>
                        <a:t>𝛍</a:t>
                      </a:r>
                      <a:r>
                        <a:rPr lang="en" sz="1300" b="1">
                          <a:solidFill>
                            <a:srgbClr val="0000FF"/>
                          </a:solidFill>
                          <a:latin typeface="Calibri"/>
                          <a:ea typeface="Calibri"/>
                          <a:cs typeface="Calibri"/>
                          <a:sym typeface="Calibri"/>
                        </a:rPr>
                        <a:t> = E(X)= ∑x*[P(X)]</a:t>
                      </a:r>
                      <a:endParaRPr sz="1600"/>
                    </a:p>
                  </a:txBody>
                  <a:tcPr marL="91425" marR="91425" marT="91425" marB="91425">
                    <a:lnR w="9525" cap="flat" cmpd="sng">
                      <a:solidFill>
                        <a:srgbClr val="9E9E9E"/>
                      </a:solidFill>
                      <a:prstDash val="solid"/>
                      <a:round/>
                      <a:headEnd type="none" w="sm" len="sm"/>
                      <a:tailEnd type="none" w="sm" len="sm"/>
                    </a:lnR>
                  </a:tcPr>
                </a:tc>
                <a:tc gridSpan="11">
                  <a:txBody>
                    <a:bodyPr/>
                    <a:lstStyle/>
                    <a:p>
                      <a:pPr marL="0" lvl="0" indent="0" algn="l" rtl="0">
                        <a:spcBef>
                          <a:spcPts val="0"/>
                        </a:spcBef>
                        <a:spcAft>
                          <a:spcPts val="0"/>
                        </a:spcAft>
                        <a:buNone/>
                      </a:pPr>
                      <a:endParaRPr sz="1200" b="1"/>
                    </a:p>
                    <a:p>
                      <a:pPr marL="0" lvl="0" indent="0" algn="l" rtl="0">
                        <a:spcBef>
                          <a:spcPts val="0"/>
                        </a:spcBef>
                        <a:spcAft>
                          <a:spcPts val="0"/>
                        </a:spcAft>
                        <a:buNone/>
                      </a:pPr>
                      <a:r>
                        <a:rPr lang="en" sz="1200" b="1"/>
                        <a:t>= 2*(1/36)+3*(2/36)+4*(3/36)+5*(4/36)+6*(5/36)+7*(6/36)+8*(5/36)+9*(4/36)+10*(3/36)+11*(2/36)+12*(1/36)</a:t>
                      </a:r>
                      <a:endParaRPr sz="12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96200">
                <a:tc vMerge="1">
                  <a:txBody>
                    <a:bodyPr/>
                    <a:lstStyle/>
                    <a:p>
                      <a:endParaRPr lang="en-US"/>
                    </a:p>
                  </a:txBody>
                  <a:tcPr/>
                </a:tc>
                <a:tc gridSpan="11">
                  <a:txBody>
                    <a:bodyPr/>
                    <a:lstStyle/>
                    <a:p>
                      <a:pPr marL="0" lvl="0" indent="0" algn="ctr" rtl="0">
                        <a:spcBef>
                          <a:spcPts val="0"/>
                        </a:spcBef>
                        <a:spcAft>
                          <a:spcPts val="0"/>
                        </a:spcAft>
                        <a:buNone/>
                      </a:pPr>
                      <a:r>
                        <a:rPr lang="en" b="1">
                          <a:solidFill>
                            <a:srgbClr val="980000"/>
                          </a:solidFill>
                        </a:rPr>
                        <a:t>= 252/36 = 7</a:t>
                      </a:r>
                      <a:endParaRPr b="1">
                        <a:solidFill>
                          <a:srgbClr val="980000"/>
                        </a:solidFill>
                      </a:endParaRPr>
                    </a:p>
                  </a:txBody>
                  <a:tcPr marL="91425" marR="91425" marT="91425" marB="91425">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706" name="Google Shape;706;p69"/>
          <p:cNvSpPr/>
          <p:nvPr/>
        </p:nvSpPr>
        <p:spPr>
          <a:xfrm>
            <a:off x="276625" y="1123450"/>
            <a:ext cx="967200" cy="36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9"/>
          <p:cNvSpPr txBox="1">
            <a:spLocks noGrp="1"/>
          </p:cNvSpPr>
          <p:nvPr>
            <p:ph type="body" idx="1"/>
          </p:nvPr>
        </p:nvSpPr>
        <p:spPr>
          <a:xfrm>
            <a:off x="159300" y="619075"/>
            <a:ext cx="4956300" cy="11178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SzPts val="852"/>
              <a:buNone/>
            </a:pPr>
            <a:r>
              <a:rPr lang="en" sz="1485" b="1">
                <a:solidFill>
                  <a:srgbClr val="000000"/>
                </a:solidFill>
                <a:latin typeface="Calibri"/>
                <a:ea typeface="Calibri"/>
                <a:cs typeface="Calibri"/>
                <a:sym typeface="Calibri"/>
              </a:rPr>
              <a:t>Calculate the following for the roll of 2 dice:</a:t>
            </a:r>
            <a:endParaRPr sz="1485" b="1">
              <a:solidFill>
                <a:srgbClr val="000000"/>
              </a:solidFill>
              <a:latin typeface="Calibri"/>
              <a:ea typeface="Calibri"/>
              <a:cs typeface="Calibri"/>
              <a:sym typeface="Calibri"/>
            </a:endParaRPr>
          </a:p>
          <a:p>
            <a:pPr marL="457200" lvl="0" indent="-322897" algn="l" rtl="0">
              <a:spcBef>
                <a:spcPts val="1200"/>
              </a:spcBef>
              <a:spcAft>
                <a:spcPts val="0"/>
              </a:spcAft>
              <a:buClr>
                <a:srgbClr val="000000"/>
              </a:buClr>
              <a:buSzPts val="1485"/>
              <a:buFont typeface="Calibri"/>
              <a:buAutoNum type="arabicParenR"/>
            </a:pPr>
            <a:r>
              <a:rPr lang="en" sz="1485" b="1">
                <a:solidFill>
                  <a:srgbClr val="000000"/>
                </a:solidFill>
                <a:latin typeface="Calibri"/>
                <a:ea typeface="Calibri"/>
                <a:cs typeface="Calibri"/>
                <a:sym typeface="Calibri"/>
              </a:rPr>
              <a:t>Expected Value and </a:t>
            </a:r>
            <a:endParaRPr sz="1485" b="1">
              <a:solidFill>
                <a:srgbClr val="000000"/>
              </a:solidFill>
              <a:latin typeface="Calibri"/>
              <a:ea typeface="Calibri"/>
              <a:cs typeface="Calibri"/>
              <a:sym typeface="Calibri"/>
            </a:endParaRPr>
          </a:p>
          <a:p>
            <a:pPr marL="457200" lvl="0" indent="-322897" algn="l" rtl="0">
              <a:spcBef>
                <a:spcPts val="0"/>
              </a:spcBef>
              <a:spcAft>
                <a:spcPts val="0"/>
              </a:spcAft>
              <a:buClr>
                <a:srgbClr val="000000"/>
              </a:buClr>
              <a:buSzPts val="1485"/>
              <a:buFont typeface="Calibri"/>
              <a:buAutoNum type="arabicParenR"/>
            </a:pPr>
            <a:r>
              <a:rPr lang="en" sz="1485" b="1">
                <a:solidFill>
                  <a:srgbClr val="000000"/>
                </a:solidFill>
                <a:latin typeface="Calibri"/>
                <a:ea typeface="Calibri"/>
                <a:cs typeface="Calibri"/>
                <a:sym typeface="Calibri"/>
              </a:rPr>
              <a:t>Variance and S.D.</a:t>
            </a:r>
            <a:endParaRPr sz="1485" b="1">
              <a:solidFill>
                <a:srgbClr val="000000"/>
              </a:solidFill>
              <a:latin typeface="Calibri"/>
              <a:ea typeface="Calibri"/>
              <a:cs typeface="Calibri"/>
              <a:sym typeface="Calibri"/>
            </a:endParaRPr>
          </a:p>
        </p:txBody>
      </p:sp>
      <p:sp>
        <p:nvSpPr>
          <p:cNvPr id="708" name="Google Shape;708;p69"/>
          <p:cNvSpPr txBox="1">
            <a:spLocks noGrp="1"/>
          </p:cNvSpPr>
          <p:nvPr>
            <p:ph type="body" idx="1"/>
          </p:nvPr>
        </p:nvSpPr>
        <p:spPr>
          <a:xfrm>
            <a:off x="159300" y="1838275"/>
            <a:ext cx="4956300" cy="368400"/>
          </a:xfrm>
          <a:prstGeom prst="rect">
            <a:avLst/>
          </a:prstGeom>
          <a:solidFill>
            <a:schemeClr val="lt1"/>
          </a:solidFill>
        </p:spPr>
        <p:txBody>
          <a:bodyPr spcFirstLastPara="1" wrap="square" lIns="91425" tIns="91425" rIns="91425" bIns="91425" anchor="t" anchorCtr="0">
            <a:noAutofit/>
          </a:bodyPr>
          <a:lstStyle/>
          <a:p>
            <a:pPr marL="457200" lvl="0" indent="-341947" algn="l" rtl="0">
              <a:spcBef>
                <a:spcPts val="0"/>
              </a:spcBef>
              <a:spcAft>
                <a:spcPts val="0"/>
              </a:spcAft>
              <a:buClr>
                <a:srgbClr val="000000"/>
              </a:buClr>
              <a:buSzPts val="1785"/>
              <a:buFont typeface="Calibri"/>
              <a:buAutoNum type="arabicParenR"/>
            </a:pPr>
            <a:r>
              <a:rPr lang="en" sz="1785" b="1">
                <a:solidFill>
                  <a:srgbClr val="000000"/>
                </a:solidFill>
                <a:latin typeface="Calibri"/>
                <a:ea typeface="Calibri"/>
                <a:cs typeface="Calibri"/>
                <a:sym typeface="Calibri"/>
              </a:rPr>
              <a:t>Expected Value</a:t>
            </a:r>
            <a:endParaRPr sz="1785" b="1">
              <a:solidFill>
                <a:srgbClr val="000000"/>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0"/>
          <p:cNvSpPr txBox="1">
            <a:spLocks noGrp="1"/>
          </p:cNvSpPr>
          <p:nvPr>
            <p:ph type="body" idx="1"/>
          </p:nvPr>
        </p:nvSpPr>
        <p:spPr>
          <a:xfrm>
            <a:off x="159300" y="542875"/>
            <a:ext cx="5128200" cy="4173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1200"/>
              </a:spcAft>
              <a:buNone/>
            </a:pPr>
            <a:r>
              <a:rPr lang="en" sz="1400" b="1">
                <a:solidFill>
                  <a:srgbClr val="000000"/>
                </a:solidFill>
                <a:latin typeface="Calibri"/>
                <a:ea typeface="Calibri"/>
                <a:cs typeface="Calibri"/>
                <a:sym typeface="Calibri"/>
              </a:rPr>
              <a:t>Variance and Standard Deviation (SD) for a Random Variable</a:t>
            </a:r>
            <a:endParaRPr sz="1400" b="1">
              <a:solidFill>
                <a:srgbClr val="000000"/>
              </a:solidFill>
              <a:latin typeface="Calibri"/>
              <a:ea typeface="Calibri"/>
              <a:cs typeface="Calibri"/>
              <a:sym typeface="Calibri"/>
            </a:endParaRPr>
          </a:p>
        </p:txBody>
      </p:sp>
      <p:sp>
        <p:nvSpPr>
          <p:cNvPr id="714" name="Google Shape;714;p70"/>
          <p:cNvSpPr txBox="1">
            <a:spLocks noGrp="1"/>
          </p:cNvSpPr>
          <p:nvPr>
            <p:ph type="body" idx="1"/>
          </p:nvPr>
        </p:nvSpPr>
        <p:spPr>
          <a:xfrm>
            <a:off x="83100" y="923875"/>
            <a:ext cx="8132400" cy="1344300"/>
          </a:xfrm>
          <a:prstGeom prst="rect">
            <a:avLst/>
          </a:prstGeom>
          <a:solidFill>
            <a:schemeClr val="lt1"/>
          </a:solidFill>
        </p:spPr>
        <p:txBody>
          <a:bodyPr spcFirstLastPara="1" wrap="square" lIns="91425" tIns="91425" rIns="91425" bIns="91425" anchor="t" anchorCtr="0">
            <a:noAutofit/>
          </a:bodyPr>
          <a:lstStyle/>
          <a:p>
            <a:pPr marL="457200" lvl="0" indent="-318135" algn="l" rtl="0">
              <a:spcBef>
                <a:spcPts val="0"/>
              </a:spcBef>
              <a:spcAft>
                <a:spcPts val="0"/>
              </a:spcAft>
              <a:buClr>
                <a:srgbClr val="000000"/>
              </a:buClr>
              <a:buSzPts val="1410"/>
              <a:buChar char="●"/>
            </a:pPr>
            <a:r>
              <a:rPr lang="en" sz="1410">
                <a:solidFill>
                  <a:srgbClr val="000000"/>
                </a:solidFill>
                <a:latin typeface="Calibri"/>
                <a:ea typeface="Calibri"/>
                <a:cs typeface="Calibri"/>
                <a:sym typeface="Calibri"/>
              </a:rPr>
              <a:t>Variance of Random Variable is the </a:t>
            </a:r>
            <a:r>
              <a:rPr lang="en" sz="1410" b="1">
                <a:solidFill>
                  <a:srgbClr val="000000"/>
                </a:solidFill>
                <a:latin typeface="Calibri"/>
                <a:ea typeface="Calibri"/>
                <a:cs typeface="Calibri"/>
                <a:sym typeface="Calibri"/>
              </a:rPr>
              <a:t>Expected Squared Deviation</a:t>
            </a:r>
            <a:r>
              <a:rPr lang="en" sz="1410">
                <a:solidFill>
                  <a:srgbClr val="000000"/>
                </a:solidFill>
                <a:latin typeface="Calibri"/>
                <a:ea typeface="Calibri"/>
                <a:cs typeface="Calibri"/>
                <a:sym typeface="Calibri"/>
              </a:rPr>
              <a:t> of the random variable from its </a:t>
            </a:r>
            <a:r>
              <a:rPr lang="en" sz="1410" b="1">
                <a:solidFill>
                  <a:srgbClr val="000000"/>
                </a:solidFill>
                <a:latin typeface="Calibri"/>
                <a:ea typeface="Calibri"/>
                <a:cs typeface="Calibri"/>
                <a:sym typeface="Calibri"/>
              </a:rPr>
              <a:t>Mean (Expected Value)</a:t>
            </a:r>
            <a:r>
              <a:rPr lang="en" sz="1410">
                <a:solidFill>
                  <a:srgbClr val="000000"/>
                </a:solidFill>
                <a:latin typeface="Calibri"/>
                <a:ea typeface="Calibri"/>
                <a:cs typeface="Calibri"/>
                <a:sym typeface="Calibri"/>
              </a:rPr>
              <a:t>.</a:t>
            </a:r>
            <a:endParaRPr sz="1410">
              <a:solidFill>
                <a:srgbClr val="000000"/>
              </a:solidFill>
              <a:latin typeface="Calibri"/>
              <a:ea typeface="Calibri"/>
              <a:cs typeface="Calibri"/>
              <a:sym typeface="Calibri"/>
            </a:endParaRPr>
          </a:p>
          <a:p>
            <a:pPr marL="457200" lvl="0" indent="-318135" algn="l" rtl="0">
              <a:spcBef>
                <a:spcPts val="0"/>
              </a:spcBef>
              <a:spcAft>
                <a:spcPts val="0"/>
              </a:spcAft>
              <a:buClr>
                <a:srgbClr val="000000"/>
              </a:buClr>
              <a:buSzPts val="1410"/>
              <a:buFont typeface="Calibri"/>
              <a:buChar char="●"/>
            </a:pPr>
            <a:r>
              <a:rPr lang="en" sz="1410">
                <a:solidFill>
                  <a:srgbClr val="000000"/>
                </a:solidFill>
                <a:latin typeface="Calibri"/>
                <a:ea typeface="Calibri"/>
                <a:cs typeface="Calibri"/>
                <a:sym typeface="Calibri"/>
              </a:rPr>
              <a:t>This is similar to that of the Variance of a data set or a population</a:t>
            </a:r>
            <a:endParaRPr sz="1410">
              <a:solidFill>
                <a:srgbClr val="000000"/>
              </a:solidFill>
              <a:latin typeface="Calibri"/>
              <a:ea typeface="Calibri"/>
              <a:cs typeface="Calibri"/>
              <a:sym typeface="Calibri"/>
            </a:endParaRPr>
          </a:p>
          <a:p>
            <a:pPr marL="457200" lvl="0" indent="-318135" algn="l" rtl="0">
              <a:spcBef>
                <a:spcPts val="0"/>
              </a:spcBef>
              <a:spcAft>
                <a:spcPts val="0"/>
              </a:spcAft>
              <a:buClr>
                <a:srgbClr val="000000"/>
              </a:buClr>
              <a:buSzPts val="1410"/>
              <a:buFont typeface="Calibri"/>
              <a:buChar char="●"/>
            </a:pPr>
            <a:r>
              <a:rPr lang="en" sz="1410">
                <a:solidFill>
                  <a:srgbClr val="000000"/>
                </a:solidFill>
                <a:latin typeface="Calibri"/>
                <a:ea typeface="Calibri"/>
                <a:cs typeface="Calibri"/>
                <a:sym typeface="Calibri"/>
              </a:rPr>
              <a:t>Probabilities of the values of the random variable are used as weights in the computation of the expected squared deviation from the mean of a discrete random variable</a:t>
            </a:r>
            <a:endParaRPr sz="1410">
              <a:solidFill>
                <a:srgbClr val="000000"/>
              </a:solidFill>
              <a:latin typeface="Calibri"/>
              <a:ea typeface="Calibri"/>
              <a:cs typeface="Calibri"/>
              <a:sym typeface="Calibri"/>
            </a:endParaRPr>
          </a:p>
          <a:p>
            <a:pPr marL="457200" lvl="0" indent="-318135" algn="l" rtl="0">
              <a:spcBef>
                <a:spcPts val="0"/>
              </a:spcBef>
              <a:spcAft>
                <a:spcPts val="0"/>
              </a:spcAft>
              <a:buClr>
                <a:srgbClr val="000000"/>
              </a:buClr>
              <a:buSzPts val="1410"/>
              <a:buChar char="●"/>
            </a:pPr>
            <a:r>
              <a:rPr lang="en" sz="1410">
                <a:solidFill>
                  <a:srgbClr val="000000"/>
                </a:solidFill>
                <a:latin typeface="Calibri"/>
                <a:ea typeface="Calibri"/>
                <a:cs typeface="Calibri"/>
                <a:sym typeface="Calibri"/>
              </a:rPr>
              <a:t>The definition of the variance follows. As with a population, we denote the variance of a random variable by 𝞂 </a:t>
            </a:r>
            <a:r>
              <a:rPr lang="en" sz="1410" b="1" baseline="30000">
                <a:solidFill>
                  <a:srgbClr val="000000"/>
                </a:solidFill>
                <a:latin typeface="Calibri"/>
                <a:ea typeface="Calibri"/>
                <a:cs typeface="Calibri"/>
                <a:sym typeface="Calibri"/>
              </a:rPr>
              <a:t>2</a:t>
            </a:r>
            <a:r>
              <a:rPr lang="en" sz="1410">
                <a:solidFill>
                  <a:srgbClr val="000000"/>
                </a:solidFill>
                <a:latin typeface="Calibri"/>
                <a:ea typeface="Calibri"/>
                <a:cs typeface="Calibri"/>
                <a:sym typeface="Calibri"/>
              </a:rPr>
              <a:t>.</a:t>
            </a:r>
            <a:endParaRPr sz="1410">
              <a:solidFill>
                <a:srgbClr val="000000"/>
              </a:solidFill>
              <a:latin typeface="Calibri"/>
              <a:ea typeface="Calibri"/>
              <a:cs typeface="Calibri"/>
              <a:sym typeface="Calibri"/>
            </a:endParaRPr>
          </a:p>
        </p:txBody>
      </p:sp>
      <p:pic>
        <p:nvPicPr>
          <p:cNvPr id="715" name="Google Shape;715;p70"/>
          <p:cNvPicPr preferRelativeResize="0"/>
          <p:nvPr/>
        </p:nvPicPr>
        <p:blipFill>
          <a:blip r:embed="rId3">
            <a:alphaModFix/>
          </a:blip>
          <a:stretch>
            <a:fillRect/>
          </a:stretch>
        </p:blipFill>
        <p:spPr>
          <a:xfrm>
            <a:off x="1111225" y="2785425"/>
            <a:ext cx="6569525" cy="1344300"/>
          </a:xfrm>
          <a:prstGeom prst="rect">
            <a:avLst/>
          </a:prstGeom>
          <a:noFill/>
          <a:ln>
            <a:noFill/>
          </a:ln>
        </p:spPr>
      </p:pic>
      <p:pic>
        <p:nvPicPr>
          <p:cNvPr id="716" name="Google Shape;716;p70"/>
          <p:cNvPicPr preferRelativeResize="0"/>
          <p:nvPr/>
        </p:nvPicPr>
        <p:blipFill>
          <a:blip r:embed="rId4">
            <a:alphaModFix/>
          </a:blip>
          <a:stretch>
            <a:fillRect/>
          </a:stretch>
        </p:blipFill>
        <p:spPr>
          <a:xfrm>
            <a:off x="882625" y="3895725"/>
            <a:ext cx="7009975" cy="1035475"/>
          </a:xfrm>
          <a:prstGeom prst="rect">
            <a:avLst/>
          </a:prstGeom>
          <a:noFill/>
          <a:ln>
            <a:noFill/>
          </a:ln>
        </p:spPr>
      </p:pic>
      <p:sp>
        <p:nvSpPr>
          <p:cNvPr id="717" name="Google Shape;717;p70"/>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718" name="Google Shape;718;p70"/>
          <p:cNvSpPr txBox="1">
            <a:spLocks noGrp="1"/>
          </p:cNvSpPr>
          <p:nvPr>
            <p:ph type="title"/>
          </p:nvPr>
        </p:nvSpPr>
        <p:spPr>
          <a:xfrm>
            <a:off x="83100" y="64025"/>
            <a:ext cx="6637500" cy="572700"/>
          </a:xfrm>
          <a:prstGeom prst="rect">
            <a:avLst/>
          </a:prstGeom>
          <a:noFill/>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Random Variable - Variance and Standard Deviation</a:t>
            </a:r>
            <a:endParaRPr sz="2400" b="0">
              <a:solidFill>
                <a:srgbClr val="000000"/>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1"/>
          <p:cNvSpPr txBox="1">
            <a:spLocks noGrp="1"/>
          </p:cNvSpPr>
          <p:nvPr>
            <p:ph type="title"/>
          </p:nvPr>
        </p:nvSpPr>
        <p:spPr>
          <a:xfrm>
            <a:off x="83100" y="64025"/>
            <a:ext cx="6371100" cy="572700"/>
          </a:xfrm>
          <a:prstGeom prst="rect">
            <a:avLst/>
          </a:prstGeom>
          <a:solidFill>
            <a:srgbClr val="FFFFFF"/>
          </a:solid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Roboto"/>
                <a:ea typeface="Roboto"/>
                <a:cs typeface="Roboto"/>
                <a:sym typeface="Roboto"/>
              </a:rPr>
              <a:t>Variance</a:t>
            </a:r>
            <a:r>
              <a:rPr lang="en" sz="2400" b="0">
                <a:solidFill>
                  <a:srgbClr val="000000"/>
                </a:solidFill>
                <a:latin typeface="Roboto"/>
                <a:ea typeface="Roboto"/>
                <a:cs typeface="Roboto"/>
                <a:sym typeface="Roboto"/>
              </a:rPr>
              <a:t> - Example for the roll of 2 dice</a:t>
            </a:r>
            <a:endParaRPr sz="2400" b="0">
              <a:solidFill>
                <a:srgbClr val="000000"/>
              </a:solidFill>
              <a:latin typeface="Roboto"/>
              <a:ea typeface="Roboto"/>
              <a:cs typeface="Roboto"/>
              <a:sym typeface="Roboto"/>
            </a:endParaRPr>
          </a:p>
        </p:txBody>
      </p:sp>
      <p:sp>
        <p:nvSpPr>
          <p:cNvPr id="724" name="Google Shape;724;p71"/>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Example</a:t>
            </a:r>
            <a:endParaRPr/>
          </a:p>
        </p:txBody>
      </p:sp>
      <p:pic>
        <p:nvPicPr>
          <p:cNvPr id="725" name="Google Shape;725;p71"/>
          <p:cNvPicPr preferRelativeResize="0"/>
          <p:nvPr/>
        </p:nvPicPr>
        <p:blipFill>
          <a:blip r:embed="rId3">
            <a:alphaModFix/>
          </a:blip>
          <a:stretch>
            <a:fillRect/>
          </a:stretch>
        </p:blipFill>
        <p:spPr>
          <a:xfrm>
            <a:off x="6055575" y="744527"/>
            <a:ext cx="1363588" cy="1260427"/>
          </a:xfrm>
          <a:prstGeom prst="rect">
            <a:avLst/>
          </a:prstGeom>
          <a:noFill/>
          <a:ln>
            <a:noFill/>
          </a:ln>
          <a:effectLst>
            <a:outerShdw blurRad="57150" dist="19050" dir="5400000" algn="bl" rotWithShape="0">
              <a:srgbClr val="000000">
                <a:alpha val="50000"/>
              </a:srgbClr>
            </a:outerShdw>
          </a:effectLst>
        </p:spPr>
      </p:pic>
      <p:sp>
        <p:nvSpPr>
          <p:cNvPr id="726" name="Google Shape;726;p71"/>
          <p:cNvSpPr/>
          <p:nvPr/>
        </p:nvSpPr>
        <p:spPr>
          <a:xfrm>
            <a:off x="276625" y="1123450"/>
            <a:ext cx="967200" cy="36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1"/>
          <p:cNvSpPr txBox="1">
            <a:spLocks noGrp="1"/>
          </p:cNvSpPr>
          <p:nvPr>
            <p:ph type="body" idx="1"/>
          </p:nvPr>
        </p:nvSpPr>
        <p:spPr>
          <a:xfrm>
            <a:off x="159300" y="619075"/>
            <a:ext cx="4956300" cy="11178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SzPts val="852"/>
              <a:buNone/>
            </a:pPr>
            <a:r>
              <a:rPr lang="en" sz="1485" b="1">
                <a:solidFill>
                  <a:srgbClr val="000000"/>
                </a:solidFill>
                <a:latin typeface="Calibri"/>
                <a:ea typeface="Calibri"/>
                <a:cs typeface="Calibri"/>
                <a:sym typeface="Calibri"/>
              </a:rPr>
              <a:t>Calculate the following for the roll of 2 dice:</a:t>
            </a:r>
            <a:endParaRPr sz="1485" b="1">
              <a:solidFill>
                <a:srgbClr val="000000"/>
              </a:solidFill>
              <a:latin typeface="Calibri"/>
              <a:ea typeface="Calibri"/>
              <a:cs typeface="Calibri"/>
              <a:sym typeface="Calibri"/>
            </a:endParaRPr>
          </a:p>
          <a:p>
            <a:pPr marL="457200" lvl="0" indent="-322897" algn="l" rtl="0">
              <a:spcBef>
                <a:spcPts val="1200"/>
              </a:spcBef>
              <a:spcAft>
                <a:spcPts val="0"/>
              </a:spcAft>
              <a:buClr>
                <a:srgbClr val="000000"/>
              </a:buClr>
              <a:buSzPts val="1485"/>
              <a:buFont typeface="Calibri"/>
              <a:buAutoNum type="arabicParenR"/>
            </a:pPr>
            <a:r>
              <a:rPr lang="en" sz="1485" b="1">
                <a:solidFill>
                  <a:srgbClr val="000000"/>
                </a:solidFill>
                <a:latin typeface="Calibri"/>
                <a:ea typeface="Calibri"/>
                <a:cs typeface="Calibri"/>
                <a:sym typeface="Calibri"/>
              </a:rPr>
              <a:t>Expected Value and </a:t>
            </a:r>
            <a:endParaRPr sz="1485" b="1">
              <a:solidFill>
                <a:srgbClr val="000000"/>
              </a:solidFill>
              <a:latin typeface="Calibri"/>
              <a:ea typeface="Calibri"/>
              <a:cs typeface="Calibri"/>
              <a:sym typeface="Calibri"/>
            </a:endParaRPr>
          </a:p>
          <a:p>
            <a:pPr marL="457200" lvl="0" indent="-322897" algn="l" rtl="0">
              <a:spcBef>
                <a:spcPts val="0"/>
              </a:spcBef>
              <a:spcAft>
                <a:spcPts val="0"/>
              </a:spcAft>
              <a:buClr>
                <a:srgbClr val="000000"/>
              </a:buClr>
              <a:buSzPts val="1485"/>
              <a:buFont typeface="Calibri"/>
              <a:buAutoNum type="arabicParenR"/>
            </a:pPr>
            <a:r>
              <a:rPr lang="en" sz="1485" b="1">
                <a:solidFill>
                  <a:srgbClr val="000000"/>
                </a:solidFill>
                <a:latin typeface="Calibri"/>
                <a:ea typeface="Calibri"/>
                <a:cs typeface="Calibri"/>
                <a:sym typeface="Calibri"/>
              </a:rPr>
              <a:t>Variance and S.D.</a:t>
            </a:r>
            <a:endParaRPr sz="1485" b="1">
              <a:solidFill>
                <a:srgbClr val="000000"/>
              </a:solidFill>
              <a:latin typeface="Calibri"/>
              <a:ea typeface="Calibri"/>
              <a:cs typeface="Calibri"/>
              <a:sym typeface="Calibri"/>
            </a:endParaRPr>
          </a:p>
        </p:txBody>
      </p:sp>
      <p:sp>
        <p:nvSpPr>
          <p:cNvPr id="728" name="Google Shape;728;p71"/>
          <p:cNvSpPr txBox="1">
            <a:spLocks noGrp="1"/>
          </p:cNvSpPr>
          <p:nvPr>
            <p:ph type="body" idx="1"/>
          </p:nvPr>
        </p:nvSpPr>
        <p:spPr>
          <a:xfrm>
            <a:off x="159300" y="1685875"/>
            <a:ext cx="4956300" cy="368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200"/>
              </a:spcAft>
              <a:buNone/>
            </a:pPr>
            <a:r>
              <a:rPr lang="en" sz="1785" b="1">
                <a:solidFill>
                  <a:srgbClr val="000000"/>
                </a:solidFill>
                <a:latin typeface="Calibri"/>
                <a:ea typeface="Calibri"/>
                <a:cs typeface="Calibri"/>
                <a:sym typeface="Calibri"/>
              </a:rPr>
              <a:t>2)    Variance = </a:t>
            </a:r>
            <a:endParaRPr sz="1785" b="1">
              <a:solidFill>
                <a:srgbClr val="000000"/>
              </a:solidFill>
              <a:latin typeface="Calibri"/>
              <a:ea typeface="Calibri"/>
              <a:cs typeface="Calibri"/>
              <a:sym typeface="Calibri"/>
            </a:endParaRPr>
          </a:p>
        </p:txBody>
      </p:sp>
      <p:graphicFrame>
        <p:nvGraphicFramePr>
          <p:cNvPr id="729" name="Google Shape;729;p71"/>
          <p:cNvGraphicFramePr/>
          <p:nvPr/>
        </p:nvGraphicFramePr>
        <p:xfrm>
          <a:off x="236125" y="2100425"/>
          <a:ext cx="8880325" cy="2819260"/>
        </p:xfrm>
        <a:graphic>
          <a:graphicData uri="http://schemas.openxmlformats.org/drawingml/2006/table">
            <a:tbl>
              <a:tblPr>
                <a:noFill/>
                <a:tableStyleId>{A9E7A084-7A39-4461-87EB-A3D604E095AF}</a:tableStyleId>
              </a:tblPr>
              <a:tblGrid>
                <a:gridCol w="1369625">
                  <a:extLst>
                    <a:ext uri="{9D8B030D-6E8A-4147-A177-3AD203B41FA5}">
                      <a16:colId xmlns:a16="http://schemas.microsoft.com/office/drawing/2014/main" val="20000"/>
                    </a:ext>
                  </a:extLst>
                </a:gridCol>
                <a:gridCol w="569450">
                  <a:extLst>
                    <a:ext uri="{9D8B030D-6E8A-4147-A177-3AD203B41FA5}">
                      <a16:colId xmlns:a16="http://schemas.microsoft.com/office/drawing/2014/main" val="20001"/>
                    </a:ext>
                  </a:extLst>
                </a:gridCol>
                <a:gridCol w="694125">
                  <a:extLst>
                    <a:ext uri="{9D8B030D-6E8A-4147-A177-3AD203B41FA5}">
                      <a16:colId xmlns:a16="http://schemas.microsoft.com/office/drawing/2014/main" val="20002"/>
                    </a:ext>
                  </a:extLst>
                </a:gridCol>
                <a:gridCol w="694125">
                  <a:extLst>
                    <a:ext uri="{9D8B030D-6E8A-4147-A177-3AD203B41FA5}">
                      <a16:colId xmlns:a16="http://schemas.microsoft.com/office/drawing/2014/main" val="20003"/>
                    </a:ext>
                  </a:extLst>
                </a:gridCol>
                <a:gridCol w="694125">
                  <a:extLst>
                    <a:ext uri="{9D8B030D-6E8A-4147-A177-3AD203B41FA5}">
                      <a16:colId xmlns:a16="http://schemas.microsoft.com/office/drawing/2014/main" val="20004"/>
                    </a:ext>
                  </a:extLst>
                </a:gridCol>
                <a:gridCol w="694125">
                  <a:extLst>
                    <a:ext uri="{9D8B030D-6E8A-4147-A177-3AD203B41FA5}">
                      <a16:colId xmlns:a16="http://schemas.microsoft.com/office/drawing/2014/main" val="20005"/>
                    </a:ext>
                  </a:extLst>
                </a:gridCol>
                <a:gridCol w="694125">
                  <a:extLst>
                    <a:ext uri="{9D8B030D-6E8A-4147-A177-3AD203B41FA5}">
                      <a16:colId xmlns:a16="http://schemas.microsoft.com/office/drawing/2014/main" val="20006"/>
                    </a:ext>
                  </a:extLst>
                </a:gridCol>
                <a:gridCol w="694125">
                  <a:extLst>
                    <a:ext uri="{9D8B030D-6E8A-4147-A177-3AD203B41FA5}">
                      <a16:colId xmlns:a16="http://schemas.microsoft.com/office/drawing/2014/main" val="20007"/>
                    </a:ext>
                  </a:extLst>
                </a:gridCol>
                <a:gridCol w="694125">
                  <a:extLst>
                    <a:ext uri="{9D8B030D-6E8A-4147-A177-3AD203B41FA5}">
                      <a16:colId xmlns:a16="http://schemas.microsoft.com/office/drawing/2014/main" val="20008"/>
                    </a:ext>
                  </a:extLst>
                </a:gridCol>
                <a:gridCol w="694125">
                  <a:extLst>
                    <a:ext uri="{9D8B030D-6E8A-4147-A177-3AD203B41FA5}">
                      <a16:colId xmlns:a16="http://schemas.microsoft.com/office/drawing/2014/main" val="20009"/>
                    </a:ext>
                  </a:extLst>
                </a:gridCol>
                <a:gridCol w="694125">
                  <a:extLst>
                    <a:ext uri="{9D8B030D-6E8A-4147-A177-3AD203B41FA5}">
                      <a16:colId xmlns:a16="http://schemas.microsoft.com/office/drawing/2014/main" val="20010"/>
                    </a:ext>
                  </a:extLst>
                </a:gridCol>
                <a:gridCol w="694125">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t>X</a:t>
                      </a:r>
                      <a:endParaRPr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2</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3</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4</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5</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6</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7</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8</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9</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10</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11</a:t>
                      </a:r>
                      <a:endParaRPr sz="1200" b="1"/>
                    </a:p>
                  </a:txBody>
                  <a:tcPr marL="91425" marR="91425" marT="91425" marB="91425">
                    <a:solidFill>
                      <a:srgbClr val="F3F3F3"/>
                    </a:solidFill>
                  </a:tcPr>
                </a:tc>
                <a:tc>
                  <a:txBody>
                    <a:bodyPr/>
                    <a:lstStyle/>
                    <a:p>
                      <a:pPr marL="0" lvl="0" indent="0" algn="ctr" rtl="0">
                        <a:spcBef>
                          <a:spcPts val="0"/>
                        </a:spcBef>
                        <a:spcAft>
                          <a:spcPts val="0"/>
                        </a:spcAft>
                        <a:buNone/>
                      </a:pPr>
                      <a:r>
                        <a:rPr lang="en" sz="1200" b="1"/>
                        <a:t>12</a:t>
                      </a:r>
                      <a:endParaRPr sz="1200" b="1"/>
                    </a:p>
                  </a:txBody>
                  <a:tcPr marL="91425" marR="91425" marT="91425" marB="91425">
                    <a:solidFill>
                      <a:srgbClr val="F3F3F3"/>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b="1"/>
                        <a:t>P(X=x)</a:t>
                      </a:r>
                      <a:endParaRPr b="1"/>
                    </a:p>
                  </a:txBody>
                  <a:tcPr marL="91425" marR="91425" marT="91425" marB="91425"/>
                </a:tc>
                <a:tc>
                  <a:txBody>
                    <a:bodyPr/>
                    <a:lstStyle/>
                    <a:p>
                      <a:pPr marL="0" lvl="0" indent="0" algn="ctr" rtl="0">
                        <a:spcBef>
                          <a:spcPts val="0"/>
                        </a:spcBef>
                        <a:spcAft>
                          <a:spcPts val="0"/>
                        </a:spcAft>
                        <a:buNone/>
                      </a:pPr>
                      <a:r>
                        <a:rPr lang="en" sz="1200"/>
                        <a:t>1/36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2/36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3/36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4/36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5/36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6/36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5/36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4/36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3/36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2/36</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1/36</a:t>
                      </a:r>
                      <a:endParaRPr sz="12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31500">
                <a:tc rowSpan="2">
                  <a:txBody>
                    <a:bodyPr/>
                    <a:lstStyle/>
                    <a:p>
                      <a:pPr marL="0" lvl="0" indent="0" algn="ctr" rtl="0">
                        <a:spcBef>
                          <a:spcPts val="0"/>
                        </a:spcBef>
                        <a:spcAft>
                          <a:spcPts val="0"/>
                        </a:spcAft>
                        <a:buNone/>
                      </a:pPr>
                      <a:endParaRPr sz="1100">
                        <a:solidFill>
                          <a:srgbClr val="0000FF"/>
                        </a:solidFill>
                        <a:latin typeface="Calibri"/>
                        <a:ea typeface="Calibri"/>
                        <a:cs typeface="Calibri"/>
                        <a:sym typeface="Calibri"/>
                      </a:endParaRPr>
                    </a:p>
                    <a:p>
                      <a:pPr marL="0" lvl="0" indent="0" algn="ctr" rtl="0">
                        <a:spcBef>
                          <a:spcPts val="0"/>
                        </a:spcBef>
                        <a:spcAft>
                          <a:spcPts val="0"/>
                        </a:spcAft>
                        <a:buNone/>
                      </a:pPr>
                      <a:r>
                        <a:rPr lang="en" sz="1300" b="1">
                          <a:solidFill>
                            <a:srgbClr val="0000FF"/>
                          </a:solidFill>
                          <a:latin typeface="Calibri"/>
                          <a:ea typeface="Calibri"/>
                          <a:cs typeface="Calibri"/>
                          <a:sym typeface="Calibri"/>
                        </a:rPr>
                        <a:t>EV= </a:t>
                      </a:r>
                      <a:r>
                        <a:rPr lang="en" sz="1300">
                          <a:solidFill>
                            <a:srgbClr val="0000FF"/>
                          </a:solidFill>
                          <a:latin typeface="Calibri"/>
                          <a:ea typeface="Calibri"/>
                          <a:cs typeface="Calibri"/>
                          <a:sym typeface="Calibri"/>
                        </a:rPr>
                        <a:t>𝛍</a:t>
                      </a:r>
                      <a:r>
                        <a:rPr lang="en" sz="1300" b="1">
                          <a:solidFill>
                            <a:srgbClr val="0000FF"/>
                          </a:solidFill>
                          <a:latin typeface="Calibri"/>
                          <a:ea typeface="Calibri"/>
                          <a:cs typeface="Calibri"/>
                          <a:sym typeface="Calibri"/>
                        </a:rPr>
                        <a:t> = E(X)= ∑x*[P(X)]</a:t>
                      </a:r>
                      <a:endParaRPr sz="1300" b="1">
                        <a:solidFill>
                          <a:srgbClr val="0000FF"/>
                        </a:solidFill>
                        <a:latin typeface="Calibri"/>
                        <a:ea typeface="Calibri"/>
                        <a:cs typeface="Calibri"/>
                        <a:sym typeface="Calibri"/>
                      </a:endParaRPr>
                    </a:p>
                    <a:p>
                      <a:pPr marL="0" lvl="0" indent="0" algn="ctr" rtl="0">
                        <a:spcBef>
                          <a:spcPts val="0"/>
                        </a:spcBef>
                        <a:spcAft>
                          <a:spcPts val="0"/>
                        </a:spcAft>
                        <a:buNone/>
                      </a:pPr>
                      <a:endParaRPr sz="1300" b="1">
                        <a:solidFill>
                          <a:srgbClr val="0000FF"/>
                        </a:solidFill>
                        <a:latin typeface="Calibri"/>
                        <a:ea typeface="Calibri"/>
                        <a:cs typeface="Calibri"/>
                        <a:sym typeface="Calibri"/>
                      </a:endParaRPr>
                    </a:p>
                    <a:p>
                      <a:pPr marL="0" lvl="0" indent="0" algn="ctr" rtl="0">
                        <a:spcBef>
                          <a:spcPts val="0"/>
                        </a:spcBef>
                        <a:spcAft>
                          <a:spcPts val="0"/>
                        </a:spcAft>
                        <a:buNone/>
                      </a:pPr>
                      <a:r>
                        <a:rPr lang="en" sz="1300" b="1">
                          <a:solidFill>
                            <a:srgbClr val="0000FF"/>
                          </a:solidFill>
                          <a:latin typeface="Calibri"/>
                          <a:ea typeface="Calibri"/>
                          <a:cs typeface="Calibri"/>
                          <a:sym typeface="Calibri"/>
                        </a:rPr>
                        <a:t>E(X</a:t>
                      </a:r>
                      <a:r>
                        <a:rPr lang="en" sz="1300" b="1" baseline="30000">
                          <a:solidFill>
                            <a:srgbClr val="0000FF"/>
                          </a:solidFill>
                          <a:latin typeface="Calibri"/>
                          <a:ea typeface="Calibri"/>
                          <a:cs typeface="Calibri"/>
                          <a:sym typeface="Calibri"/>
                        </a:rPr>
                        <a:t>2</a:t>
                      </a:r>
                      <a:r>
                        <a:rPr lang="en" sz="1300" b="1">
                          <a:solidFill>
                            <a:srgbClr val="0000FF"/>
                          </a:solidFill>
                          <a:latin typeface="Calibri"/>
                          <a:ea typeface="Calibri"/>
                          <a:cs typeface="Calibri"/>
                          <a:sym typeface="Calibri"/>
                        </a:rPr>
                        <a:t>)= ∑x</a:t>
                      </a:r>
                      <a:r>
                        <a:rPr lang="en" sz="1300" b="1" baseline="30000">
                          <a:solidFill>
                            <a:srgbClr val="0000FF"/>
                          </a:solidFill>
                          <a:latin typeface="Calibri"/>
                          <a:ea typeface="Calibri"/>
                          <a:cs typeface="Calibri"/>
                          <a:sym typeface="Calibri"/>
                        </a:rPr>
                        <a:t>2</a:t>
                      </a:r>
                      <a:r>
                        <a:rPr lang="en" sz="1300" b="1" baseline="-25000">
                          <a:solidFill>
                            <a:srgbClr val="0000FF"/>
                          </a:solidFill>
                          <a:latin typeface="Calibri"/>
                          <a:ea typeface="Calibri"/>
                          <a:cs typeface="Calibri"/>
                          <a:sym typeface="Calibri"/>
                        </a:rPr>
                        <a:t>i</a:t>
                      </a:r>
                      <a:r>
                        <a:rPr lang="en" sz="1300" b="1">
                          <a:solidFill>
                            <a:srgbClr val="0000FF"/>
                          </a:solidFill>
                          <a:latin typeface="Calibri"/>
                          <a:ea typeface="Calibri"/>
                          <a:cs typeface="Calibri"/>
                          <a:sym typeface="Calibri"/>
                        </a:rPr>
                        <a:t>*[P(X)]</a:t>
                      </a:r>
                      <a:endParaRPr sz="1300" b="1">
                        <a:solidFill>
                          <a:srgbClr val="0000FF"/>
                        </a:solidFill>
                        <a:latin typeface="Calibri"/>
                        <a:ea typeface="Calibri"/>
                        <a:cs typeface="Calibri"/>
                        <a:sym typeface="Calibri"/>
                      </a:endParaRPr>
                    </a:p>
                  </a:txBody>
                  <a:tcPr marL="91425" marR="91425" marT="91425" marB="91425">
                    <a:lnR w="9525" cap="flat" cmpd="sng">
                      <a:solidFill>
                        <a:srgbClr val="9E9E9E"/>
                      </a:solidFill>
                      <a:prstDash val="solid"/>
                      <a:round/>
                      <a:headEnd type="none" w="sm" len="sm"/>
                      <a:tailEnd type="none" w="sm" len="sm"/>
                    </a:lnR>
                  </a:tcPr>
                </a:tc>
                <a:tc gridSpan="11">
                  <a:txBody>
                    <a:bodyPr/>
                    <a:lstStyle/>
                    <a:p>
                      <a:pPr marL="0" lvl="0" indent="0" algn="l" rtl="0">
                        <a:spcBef>
                          <a:spcPts val="0"/>
                        </a:spcBef>
                        <a:spcAft>
                          <a:spcPts val="0"/>
                        </a:spcAft>
                        <a:buNone/>
                      </a:pPr>
                      <a:endParaRPr sz="1200" b="1"/>
                    </a:p>
                    <a:p>
                      <a:pPr marL="0" lvl="0" indent="0" algn="l" rtl="0">
                        <a:spcBef>
                          <a:spcPts val="0"/>
                        </a:spcBef>
                        <a:spcAft>
                          <a:spcPts val="0"/>
                        </a:spcAft>
                        <a:buNone/>
                      </a:pPr>
                      <a:r>
                        <a:rPr lang="en" sz="1200" b="1"/>
                        <a:t>= 2*(1/36)+3*(2/36)+4*(3/36)+5*(4/36)+6*(5/36)+7*(6/36)+8*(5/36)+9*(4/36)+10*(3/36)+11*(2/36)+12*(1/36)</a:t>
                      </a:r>
                      <a:endParaRPr sz="12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96200">
                <a:tc vMerge="1">
                  <a:txBody>
                    <a:bodyPr/>
                    <a:lstStyle/>
                    <a:p>
                      <a:endParaRPr lang="en-US"/>
                    </a:p>
                  </a:txBody>
                  <a:tcPr/>
                </a:tc>
                <a:tc gridSpan="11">
                  <a:txBody>
                    <a:bodyPr/>
                    <a:lstStyle/>
                    <a:p>
                      <a:pPr marL="0" lvl="0" indent="0" algn="l" rtl="0">
                        <a:spcBef>
                          <a:spcPts val="0"/>
                        </a:spcBef>
                        <a:spcAft>
                          <a:spcPts val="0"/>
                        </a:spcAft>
                        <a:buNone/>
                      </a:pPr>
                      <a:r>
                        <a:rPr lang="en" sz="1200" b="1"/>
                        <a:t>= 2</a:t>
                      </a:r>
                      <a:r>
                        <a:rPr lang="en" sz="1200" b="1" baseline="30000"/>
                        <a:t>2 </a:t>
                      </a:r>
                      <a:r>
                        <a:rPr lang="en" sz="1200" b="1"/>
                        <a:t>x(1/36)+3</a:t>
                      </a:r>
                      <a:r>
                        <a:rPr lang="en" sz="1200" b="1" baseline="30000"/>
                        <a:t>2 </a:t>
                      </a:r>
                      <a:r>
                        <a:rPr lang="en" sz="1200" b="1"/>
                        <a:t>x(2/36) + 4</a:t>
                      </a:r>
                      <a:r>
                        <a:rPr lang="en" sz="1200" b="1" baseline="30000"/>
                        <a:t>2 </a:t>
                      </a:r>
                      <a:r>
                        <a:rPr lang="en" sz="1200" b="1"/>
                        <a:t>x (3/36) +5</a:t>
                      </a:r>
                      <a:r>
                        <a:rPr lang="en" sz="1200" b="1" baseline="30000"/>
                        <a:t>2 </a:t>
                      </a:r>
                      <a:r>
                        <a:rPr lang="en" sz="1200" b="1"/>
                        <a:t>x (4/36) +6</a:t>
                      </a:r>
                      <a:r>
                        <a:rPr lang="en" sz="1200" b="1" baseline="30000"/>
                        <a:t>2 </a:t>
                      </a:r>
                      <a:r>
                        <a:rPr lang="en" sz="1200" b="1"/>
                        <a:t>x (5/36) +7</a:t>
                      </a:r>
                      <a:r>
                        <a:rPr lang="en" sz="1200" b="1" baseline="30000"/>
                        <a:t>2 </a:t>
                      </a:r>
                      <a:r>
                        <a:rPr lang="en" sz="1200" b="1"/>
                        <a:t>x (6/36) +8</a:t>
                      </a:r>
                      <a:r>
                        <a:rPr lang="en" sz="1200" b="1" baseline="30000"/>
                        <a:t>2 </a:t>
                      </a:r>
                      <a:r>
                        <a:rPr lang="en" sz="1200" b="1"/>
                        <a:t>x (5/36) +9</a:t>
                      </a:r>
                      <a:r>
                        <a:rPr lang="en" sz="1200" b="1" baseline="30000"/>
                        <a:t>2 </a:t>
                      </a:r>
                      <a:r>
                        <a:rPr lang="en" sz="1200" b="1"/>
                        <a:t>x (4/36) +10</a:t>
                      </a:r>
                      <a:r>
                        <a:rPr lang="en" sz="1200" b="1" baseline="30000"/>
                        <a:t>2 </a:t>
                      </a:r>
                      <a:r>
                        <a:rPr lang="en" sz="1200" b="1"/>
                        <a:t>x (3/36) +11</a:t>
                      </a:r>
                      <a:r>
                        <a:rPr lang="en" sz="1200" b="1" baseline="30000"/>
                        <a:t>2 </a:t>
                      </a:r>
                      <a:r>
                        <a:rPr lang="en" sz="1200" b="1"/>
                        <a:t>x (2/36)+12</a:t>
                      </a:r>
                      <a:r>
                        <a:rPr lang="en" sz="1200" b="1" baseline="30000"/>
                        <a:t>2 </a:t>
                      </a:r>
                      <a:r>
                        <a:rPr lang="en" sz="1200" b="1"/>
                        <a:t>x (1/36)   = </a:t>
                      </a:r>
                      <a:endParaRPr b="1" baseline="30000">
                        <a:solidFill>
                          <a:srgbClr val="980000"/>
                        </a:solidFill>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sz="1300" b="1">
                          <a:solidFill>
                            <a:srgbClr val="0000FF"/>
                          </a:solidFill>
                          <a:latin typeface="Calibri"/>
                          <a:ea typeface="Calibri"/>
                          <a:cs typeface="Calibri"/>
                          <a:sym typeface="Calibri"/>
                        </a:rPr>
                        <a:t>V(X) = </a:t>
                      </a:r>
                      <a:endParaRPr sz="1300" b="1">
                        <a:solidFill>
                          <a:srgbClr val="0000FF"/>
                        </a:solidFill>
                        <a:latin typeface="Calibri"/>
                        <a:ea typeface="Calibri"/>
                        <a:cs typeface="Calibri"/>
                        <a:sym typeface="Calibri"/>
                      </a:endParaRPr>
                    </a:p>
                    <a:p>
                      <a:pPr marL="0" lvl="0" indent="0" algn="ctr" rtl="0">
                        <a:spcBef>
                          <a:spcPts val="0"/>
                        </a:spcBef>
                        <a:spcAft>
                          <a:spcPts val="0"/>
                        </a:spcAft>
                        <a:buNone/>
                      </a:pPr>
                      <a:r>
                        <a:rPr lang="en" sz="1300" b="1">
                          <a:solidFill>
                            <a:srgbClr val="0000FF"/>
                          </a:solidFill>
                          <a:latin typeface="Calibri"/>
                          <a:ea typeface="Calibri"/>
                          <a:cs typeface="Calibri"/>
                          <a:sym typeface="Calibri"/>
                        </a:rPr>
                        <a:t>E(X</a:t>
                      </a:r>
                      <a:r>
                        <a:rPr lang="en" sz="1300" b="1" baseline="30000">
                          <a:solidFill>
                            <a:srgbClr val="0000FF"/>
                          </a:solidFill>
                          <a:latin typeface="Calibri"/>
                          <a:ea typeface="Calibri"/>
                          <a:cs typeface="Calibri"/>
                          <a:sym typeface="Calibri"/>
                        </a:rPr>
                        <a:t>2</a:t>
                      </a:r>
                      <a:r>
                        <a:rPr lang="en" sz="1300" b="1">
                          <a:solidFill>
                            <a:srgbClr val="0000FF"/>
                          </a:solidFill>
                          <a:latin typeface="Calibri"/>
                          <a:ea typeface="Calibri"/>
                          <a:cs typeface="Calibri"/>
                          <a:sym typeface="Calibri"/>
                        </a:rPr>
                        <a:t>) - [E(X)]</a:t>
                      </a:r>
                      <a:r>
                        <a:rPr lang="en" sz="1300" b="1" baseline="30000">
                          <a:solidFill>
                            <a:srgbClr val="0000FF"/>
                          </a:solidFill>
                          <a:latin typeface="Calibri"/>
                          <a:ea typeface="Calibri"/>
                          <a:cs typeface="Calibri"/>
                          <a:sym typeface="Calibri"/>
                        </a:rPr>
                        <a:t>2</a:t>
                      </a:r>
                      <a:endParaRPr sz="1100" baseline="30000">
                        <a:solidFill>
                          <a:srgbClr val="0000FF"/>
                        </a:solidFill>
                        <a:latin typeface="Calibri"/>
                        <a:ea typeface="Calibri"/>
                        <a:cs typeface="Calibri"/>
                        <a:sym typeface="Calibri"/>
                      </a:endParaRPr>
                    </a:p>
                    <a:p>
                      <a:pPr marL="0" lvl="0" indent="0" algn="ctr" rtl="0">
                        <a:spcBef>
                          <a:spcPts val="0"/>
                        </a:spcBef>
                        <a:spcAft>
                          <a:spcPts val="0"/>
                        </a:spcAft>
                        <a:buNone/>
                      </a:pPr>
                      <a:endParaRPr sz="1100">
                        <a:solidFill>
                          <a:srgbClr val="0000FF"/>
                        </a:solidFill>
                        <a:latin typeface="Calibri"/>
                        <a:ea typeface="Calibri"/>
                        <a:cs typeface="Calibri"/>
                        <a:sym typeface="Calibri"/>
                      </a:endParaRPr>
                    </a:p>
                  </a:txBody>
                  <a:tcPr marL="91425" marR="91425" marT="91425" marB="91425"/>
                </a:tc>
                <a:tc gridSpan="11">
                  <a:txBody>
                    <a:bodyPr/>
                    <a:lstStyle/>
                    <a:p>
                      <a:pPr marL="457200" lvl="0" indent="0" algn="ctr" rtl="0">
                        <a:spcBef>
                          <a:spcPts val="0"/>
                        </a:spcBef>
                        <a:spcAft>
                          <a:spcPts val="0"/>
                        </a:spcAft>
                        <a:buNone/>
                      </a:pPr>
                      <a:r>
                        <a:rPr lang="en" b="1"/>
                        <a:t>= 54.83 (-) 49 = 5.83</a:t>
                      </a:r>
                      <a:endParaRPr b="1" baseline="300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 The Coin experiment - Single flip</a:t>
            </a:r>
            <a:endParaRPr sz="2800">
              <a:latin typeface="Calibri"/>
              <a:ea typeface="Calibri"/>
              <a:cs typeface="Calibri"/>
              <a:sym typeface="Calibri"/>
            </a:endParaRPr>
          </a:p>
        </p:txBody>
      </p:sp>
      <p:sp>
        <p:nvSpPr>
          <p:cNvPr id="110" name="Google Shape;110;p18"/>
          <p:cNvSpPr/>
          <p:nvPr/>
        </p:nvSpPr>
        <p:spPr>
          <a:xfrm>
            <a:off x="159300" y="783050"/>
            <a:ext cx="5579100" cy="41061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txBox="1"/>
          <p:nvPr/>
        </p:nvSpPr>
        <p:spPr>
          <a:xfrm>
            <a:off x="159300" y="859250"/>
            <a:ext cx="54855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80000"/>
                </a:solidFill>
                <a:latin typeface="Calibri"/>
                <a:ea typeface="Calibri"/>
                <a:cs typeface="Calibri"/>
                <a:sym typeface="Calibri"/>
              </a:rPr>
              <a:t>What happens when we flip a fair Coin? What is the probability of Heads and Tails?</a:t>
            </a:r>
            <a:endParaRPr b="1">
              <a:solidFill>
                <a:srgbClr val="980000"/>
              </a:solidFill>
              <a:latin typeface="Calibri"/>
              <a:ea typeface="Calibri"/>
              <a:cs typeface="Calibri"/>
              <a:sym typeface="Calibri"/>
            </a:endParaRPr>
          </a:p>
        </p:txBody>
      </p:sp>
      <p:pic>
        <p:nvPicPr>
          <p:cNvPr id="112" name="Google Shape;112;p18"/>
          <p:cNvPicPr preferRelativeResize="0"/>
          <p:nvPr/>
        </p:nvPicPr>
        <p:blipFill>
          <a:blip r:embed="rId3">
            <a:alphaModFix/>
          </a:blip>
          <a:stretch>
            <a:fillRect/>
          </a:stretch>
        </p:blipFill>
        <p:spPr>
          <a:xfrm flipH="1">
            <a:off x="6644025" y="948000"/>
            <a:ext cx="1795734" cy="1462950"/>
          </a:xfrm>
          <a:prstGeom prst="rect">
            <a:avLst/>
          </a:prstGeom>
          <a:noFill/>
          <a:ln>
            <a:noFill/>
          </a:ln>
          <a:effectLst>
            <a:outerShdw blurRad="57150" dist="19050" dir="5400000" algn="bl" rotWithShape="0">
              <a:srgbClr val="000000">
                <a:alpha val="50000"/>
              </a:srgbClr>
            </a:outerShdw>
          </a:effectLst>
        </p:spPr>
      </p:pic>
      <p:sp>
        <p:nvSpPr>
          <p:cNvPr id="113" name="Google Shape;113;p18"/>
          <p:cNvSpPr txBox="1"/>
          <p:nvPr/>
        </p:nvSpPr>
        <p:spPr>
          <a:xfrm>
            <a:off x="6788700" y="2688050"/>
            <a:ext cx="14085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Outcome Matrix</a:t>
            </a:r>
            <a:endParaRPr b="1">
              <a:latin typeface="Calibri"/>
              <a:ea typeface="Calibri"/>
              <a:cs typeface="Calibri"/>
              <a:sym typeface="Calibri"/>
            </a:endParaRPr>
          </a:p>
        </p:txBody>
      </p:sp>
      <p:sp>
        <p:nvSpPr>
          <p:cNvPr id="114" name="Google Shape;114;p18"/>
          <p:cNvSpPr txBox="1"/>
          <p:nvPr/>
        </p:nvSpPr>
        <p:spPr>
          <a:xfrm>
            <a:off x="387900" y="1468850"/>
            <a:ext cx="19920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Probability of Heads</a:t>
            </a:r>
            <a:endParaRPr b="1">
              <a:latin typeface="Calibri"/>
              <a:ea typeface="Calibri"/>
              <a:cs typeface="Calibri"/>
              <a:sym typeface="Calibri"/>
            </a:endParaRPr>
          </a:p>
        </p:txBody>
      </p:sp>
      <p:graphicFrame>
        <p:nvGraphicFramePr>
          <p:cNvPr id="115" name="Google Shape;115;p18"/>
          <p:cNvGraphicFramePr/>
          <p:nvPr/>
        </p:nvGraphicFramePr>
        <p:xfrm>
          <a:off x="6098150" y="3173825"/>
          <a:ext cx="2760975" cy="1462950"/>
        </p:xfrm>
        <a:graphic>
          <a:graphicData uri="http://schemas.openxmlformats.org/drawingml/2006/table">
            <a:tbl>
              <a:tblPr>
                <a:noFill/>
                <a:tableStyleId>{A9E7A084-7A39-4461-87EB-A3D604E095AF}</a:tableStyleId>
              </a:tblPr>
              <a:tblGrid>
                <a:gridCol w="889350">
                  <a:extLst>
                    <a:ext uri="{9D8B030D-6E8A-4147-A177-3AD203B41FA5}">
                      <a16:colId xmlns:a16="http://schemas.microsoft.com/office/drawing/2014/main" val="20000"/>
                    </a:ext>
                  </a:extLst>
                </a:gridCol>
                <a:gridCol w="951300">
                  <a:extLst>
                    <a:ext uri="{9D8B030D-6E8A-4147-A177-3AD203B41FA5}">
                      <a16:colId xmlns:a16="http://schemas.microsoft.com/office/drawing/2014/main" val="20001"/>
                    </a:ext>
                  </a:extLst>
                </a:gridCol>
                <a:gridCol w="92032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000" b="1"/>
                        <a:t>All outcomes</a:t>
                      </a:r>
                      <a:endParaRPr sz="1000" b="1"/>
                    </a:p>
                  </a:txBody>
                  <a:tcPr marL="91425" marR="91425" marT="91425" marB="91425"/>
                </a:tc>
                <a:tc>
                  <a:txBody>
                    <a:bodyPr/>
                    <a:lstStyle/>
                    <a:p>
                      <a:pPr marL="0" lvl="0" indent="0" algn="ctr" rtl="0">
                        <a:spcBef>
                          <a:spcPts val="0"/>
                        </a:spcBef>
                        <a:spcAft>
                          <a:spcPts val="0"/>
                        </a:spcAft>
                        <a:buNone/>
                      </a:pPr>
                      <a:r>
                        <a:rPr lang="en" sz="1100" b="1"/>
                        <a:t>Heads</a:t>
                      </a:r>
                      <a:endParaRPr sz="1100" b="1"/>
                    </a:p>
                  </a:txBody>
                  <a:tcPr marL="91425" marR="91425" marT="91425" marB="91425" anchor="ctr"/>
                </a:tc>
                <a:tc>
                  <a:txBody>
                    <a:bodyPr/>
                    <a:lstStyle/>
                    <a:p>
                      <a:pPr marL="0" lvl="0" indent="0" algn="ctr" rtl="0">
                        <a:spcBef>
                          <a:spcPts val="0"/>
                        </a:spcBef>
                        <a:spcAft>
                          <a:spcPts val="0"/>
                        </a:spcAft>
                        <a:buNone/>
                      </a:pPr>
                      <a:r>
                        <a:rPr lang="en" sz="1100" b="1"/>
                        <a:t>Tails</a:t>
                      </a:r>
                      <a:endParaRPr sz="1100" b="1"/>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t>Symbol of outcomes</a:t>
                      </a:r>
                      <a:endParaRPr sz="1000" b="1"/>
                    </a:p>
                  </a:txBody>
                  <a:tcPr marL="91425" marR="91425" marT="91425" marB="91425"/>
                </a:tc>
                <a:tc>
                  <a:txBody>
                    <a:bodyPr/>
                    <a:lstStyle/>
                    <a:p>
                      <a:pPr marL="0" lvl="0" indent="0" algn="ctr" rtl="0">
                        <a:spcBef>
                          <a:spcPts val="0"/>
                        </a:spcBef>
                        <a:spcAft>
                          <a:spcPts val="0"/>
                        </a:spcAft>
                        <a:buNone/>
                      </a:pPr>
                      <a:r>
                        <a:rPr lang="en" b="1"/>
                        <a:t>H</a:t>
                      </a:r>
                      <a:endParaRPr b="1"/>
                    </a:p>
                  </a:txBody>
                  <a:tcPr marL="91425" marR="91425" marT="91425" marB="91425"/>
                </a:tc>
                <a:tc>
                  <a:txBody>
                    <a:bodyPr/>
                    <a:lstStyle/>
                    <a:p>
                      <a:pPr marL="0" lvl="0" indent="0" algn="ctr" rtl="0">
                        <a:spcBef>
                          <a:spcPts val="0"/>
                        </a:spcBef>
                        <a:spcAft>
                          <a:spcPts val="0"/>
                        </a:spcAft>
                        <a:buNone/>
                      </a:pPr>
                      <a:r>
                        <a:rPr lang="en" b="1"/>
                        <a:t>T</a:t>
                      </a:r>
                      <a:endParaRPr b="1"/>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t>Count of outcomes</a:t>
                      </a:r>
                      <a:endParaRPr sz="1000" b="1"/>
                    </a:p>
                  </a:txBody>
                  <a:tcPr marL="91425" marR="91425" marT="91425" marB="91425"/>
                </a:tc>
                <a:tc>
                  <a:txBody>
                    <a:bodyPr/>
                    <a:lstStyle/>
                    <a:p>
                      <a:pPr marL="0" lvl="0" indent="0" algn="ctr" rtl="0">
                        <a:spcBef>
                          <a:spcPts val="0"/>
                        </a:spcBef>
                        <a:spcAft>
                          <a:spcPts val="0"/>
                        </a:spcAft>
                        <a:buNone/>
                      </a:pPr>
                      <a:r>
                        <a:rPr lang="en" b="1"/>
                        <a:t>1</a:t>
                      </a:r>
                      <a:endParaRPr b="1"/>
                    </a:p>
                  </a:txBody>
                  <a:tcPr marL="91425" marR="91425" marT="91425" marB="91425"/>
                </a:tc>
                <a:tc>
                  <a:txBody>
                    <a:bodyPr/>
                    <a:lstStyle/>
                    <a:p>
                      <a:pPr marL="0" lvl="0" indent="0" algn="ctr" rtl="0">
                        <a:spcBef>
                          <a:spcPts val="0"/>
                        </a:spcBef>
                        <a:spcAft>
                          <a:spcPts val="0"/>
                        </a:spcAft>
                        <a:buNone/>
                      </a:pPr>
                      <a:r>
                        <a:rPr lang="en" b="1"/>
                        <a:t>1</a:t>
                      </a:r>
                      <a:endParaRPr b="1"/>
                    </a:p>
                  </a:txBody>
                  <a:tcPr marL="91425" marR="91425" marT="91425" marB="91425"/>
                </a:tc>
                <a:extLst>
                  <a:ext uri="{0D108BD9-81ED-4DB2-BD59-A6C34878D82A}">
                    <a16:rowId xmlns:a16="http://schemas.microsoft.com/office/drawing/2014/main" val="10002"/>
                  </a:ext>
                </a:extLst>
              </a:tr>
            </a:tbl>
          </a:graphicData>
        </a:graphic>
      </p:graphicFrame>
      <p:sp>
        <p:nvSpPr>
          <p:cNvPr id="116" name="Google Shape;116;p18"/>
          <p:cNvSpPr txBox="1"/>
          <p:nvPr/>
        </p:nvSpPr>
        <p:spPr>
          <a:xfrm>
            <a:off x="311700" y="1849850"/>
            <a:ext cx="19920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P(H)</a:t>
            </a:r>
            <a:endParaRPr b="1">
              <a:latin typeface="Calibri"/>
              <a:ea typeface="Calibri"/>
              <a:cs typeface="Calibri"/>
              <a:sym typeface="Calibri"/>
            </a:endParaRPr>
          </a:p>
        </p:txBody>
      </p:sp>
      <p:sp>
        <p:nvSpPr>
          <p:cNvPr id="117" name="Google Shape;117;p18"/>
          <p:cNvSpPr txBox="1"/>
          <p:nvPr/>
        </p:nvSpPr>
        <p:spPr>
          <a:xfrm>
            <a:off x="3283500" y="1468850"/>
            <a:ext cx="19920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Probability of Tails</a:t>
            </a:r>
            <a:endParaRPr b="1">
              <a:latin typeface="Calibri"/>
              <a:ea typeface="Calibri"/>
              <a:cs typeface="Calibri"/>
              <a:sym typeface="Calibri"/>
            </a:endParaRPr>
          </a:p>
        </p:txBody>
      </p:sp>
      <p:sp>
        <p:nvSpPr>
          <p:cNvPr id="118" name="Google Shape;118;p18"/>
          <p:cNvSpPr txBox="1"/>
          <p:nvPr/>
        </p:nvSpPr>
        <p:spPr>
          <a:xfrm>
            <a:off x="3283500" y="1849850"/>
            <a:ext cx="19920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Calibri"/>
                <a:ea typeface="Calibri"/>
                <a:cs typeface="Calibri"/>
                <a:sym typeface="Calibri"/>
              </a:rPr>
              <a:t>P(T)</a:t>
            </a:r>
            <a:endParaRPr b="1">
              <a:latin typeface="Calibri"/>
              <a:ea typeface="Calibri"/>
              <a:cs typeface="Calibri"/>
              <a:sym typeface="Calibri"/>
            </a:endParaRPr>
          </a:p>
        </p:txBody>
      </p:sp>
      <p:sp>
        <p:nvSpPr>
          <p:cNvPr id="119" name="Google Shape;119;p18"/>
          <p:cNvSpPr txBox="1"/>
          <p:nvPr/>
        </p:nvSpPr>
        <p:spPr>
          <a:xfrm>
            <a:off x="519890" y="3336796"/>
            <a:ext cx="1730400" cy="71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Calibri"/>
                <a:ea typeface="Calibri"/>
                <a:cs typeface="Calibri"/>
                <a:sym typeface="Calibri"/>
              </a:rPr>
              <a:t>n(Heads)</a:t>
            </a:r>
            <a:endParaRPr sz="2300">
              <a:latin typeface="Calibri"/>
              <a:ea typeface="Calibri"/>
              <a:cs typeface="Calibri"/>
              <a:sym typeface="Calibri"/>
            </a:endParaRPr>
          </a:p>
        </p:txBody>
      </p:sp>
      <p:sp>
        <p:nvSpPr>
          <p:cNvPr id="120" name="Google Shape;120;p18"/>
          <p:cNvSpPr txBox="1"/>
          <p:nvPr/>
        </p:nvSpPr>
        <p:spPr>
          <a:xfrm>
            <a:off x="519890" y="3709983"/>
            <a:ext cx="1730400" cy="71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Calibri"/>
                <a:ea typeface="Calibri"/>
                <a:cs typeface="Calibri"/>
                <a:sym typeface="Calibri"/>
              </a:rPr>
              <a:t>n(Total)</a:t>
            </a:r>
            <a:endParaRPr sz="2300">
              <a:latin typeface="Calibri"/>
              <a:ea typeface="Calibri"/>
              <a:cs typeface="Calibri"/>
              <a:sym typeface="Calibri"/>
            </a:endParaRPr>
          </a:p>
        </p:txBody>
      </p:sp>
      <p:cxnSp>
        <p:nvCxnSpPr>
          <p:cNvPr id="121" name="Google Shape;121;p18"/>
          <p:cNvCxnSpPr/>
          <p:nvPr/>
        </p:nvCxnSpPr>
        <p:spPr>
          <a:xfrm>
            <a:off x="744200" y="3825700"/>
            <a:ext cx="1259100" cy="0"/>
          </a:xfrm>
          <a:prstGeom prst="straightConnector1">
            <a:avLst/>
          </a:prstGeom>
          <a:noFill/>
          <a:ln w="38100" cap="flat" cmpd="sng">
            <a:solidFill>
              <a:schemeClr val="dk2"/>
            </a:solidFill>
            <a:prstDash val="solid"/>
            <a:round/>
            <a:headEnd type="none" w="med" len="med"/>
            <a:tailEnd type="none" w="med" len="med"/>
          </a:ln>
        </p:spPr>
      </p:cxnSp>
      <p:sp>
        <p:nvSpPr>
          <p:cNvPr id="122" name="Google Shape;122;p18"/>
          <p:cNvSpPr txBox="1"/>
          <p:nvPr/>
        </p:nvSpPr>
        <p:spPr>
          <a:xfrm>
            <a:off x="3415490" y="3336796"/>
            <a:ext cx="1730400" cy="71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Calibri"/>
                <a:ea typeface="Calibri"/>
                <a:cs typeface="Calibri"/>
                <a:sym typeface="Calibri"/>
              </a:rPr>
              <a:t>n(Tails)</a:t>
            </a:r>
            <a:endParaRPr sz="2300">
              <a:latin typeface="Calibri"/>
              <a:ea typeface="Calibri"/>
              <a:cs typeface="Calibri"/>
              <a:sym typeface="Calibri"/>
            </a:endParaRPr>
          </a:p>
        </p:txBody>
      </p:sp>
      <p:sp>
        <p:nvSpPr>
          <p:cNvPr id="123" name="Google Shape;123;p18"/>
          <p:cNvSpPr txBox="1"/>
          <p:nvPr/>
        </p:nvSpPr>
        <p:spPr>
          <a:xfrm>
            <a:off x="3415490" y="3709983"/>
            <a:ext cx="1730400" cy="71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Calibri"/>
                <a:ea typeface="Calibri"/>
                <a:cs typeface="Calibri"/>
                <a:sym typeface="Calibri"/>
              </a:rPr>
              <a:t>n(Total)</a:t>
            </a:r>
            <a:endParaRPr sz="2300">
              <a:latin typeface="Calibri"/>
              <a:ea typeface="Calibri"/>
              <a:cs typeface="Calibri"/>
              <a:sym typeface="Calibri"/>
            </a:endParaRPr>
          </a:p>
        </p:txBody>
      </p:sp>
      <p:cxnSp>
        <p:nvCxnSpPr>
          <p:cNvPr id="124" name="Google Shape;124;p18"/>
          <p:cNvCxnSpPr/>
          <p:nvPr/>
        </p:nvCxnSpPr>
        <p:spPr>
          <a:xfrm>
            <a:off x="3639800" y="3825700"/>
            <a:ext cx="1259100" cy="0"/>
          </a:xfrm>
          <a:prstGeom prst="straightConnector1">
            <a:avLst/>
          </a:prstGeom>
          <a:noFill/>
          <a:ln w="38100" cap="flat" cmpd="sng">
            <a:solidFill>
              <a:schemeClr val="dk2"/>
            </a:solidFill>
            <a:prstDash val="solid"/>
            <a:round/>
            <a:headEnd type="none" w="med" len="med"/>
            <a:tailEnd type="none" w="med" len="med"/>
          </a:ln>
        </p:spPr>
      </p:cxnSp>
      <p:sp>
        <p:nvSpPr>
          <p:cNvPr id="125" name="Google Shape;125;p18"/>
          <p:cNvSpPr txBox="1"/>
          <p:nvPr/>
        </p:nvSpPr>
        <p:spPr>
          <a:xfrm>
            <a:off x="235500" y="2307050"/>
            <a:ext cx="266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Favorable outcome </a:t>
            </a: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(count of outcomes with Heads)</a:t>
            </a:r>
            <a:endParaRPr>
              <a:latin typeface="Calibri"/>
              <a:ea typeface="Calibri"/>
              <a:cs typeface="Calibri"/>
              <a:sym typeface="Calibri"/>
            </a:endParaRPr>
          </a:p>
        </p:txBody>
      </p:sp>
      <p:sp>
        <p:nvSpPr>
          <p:cNvPr id="126" name="Google Shape;126;p18"/>
          <p:cNvSpPr txBox="1"/>
          <p:nvPr/>
        </p:nvSpPr>
        <p:spPr>
          <a:xfrm>
            <a:off x="2978700" y="2307050"/>
            <a:ext cx="2666100" cy="80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Favorable outcome</a:t>
            </a: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(count of outcomes with Tails)</a:t>
            </a:r>
            <a:endParaRPr>
              <a:latin typeface="Calibri"/>
              <a:ea typeface="Calibri"/>
              <a:cs typeface="Calibri"/>
              <a:sym typeface="Calibri"/>
            </a:endParaRPr>
          </a:p>
        </p:txBody>
      </p:sp>
      <p:sp>
        <p:nvSpPr>
          <p:cNvPr id="127" name="Google Shape;127;p18"/>
          <p:cNvSpPr txBox="1"/>
          <p:nvPr/>
        </p:nvSpPr>
        <p:spPr>
          <a:xfrm>
            <a:off x="0" y="28956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Total possible outcomes</a:t>
            </a:r>
            <a:endParaRPr>
              <a:latin typeface="Calibri"/>
              <a:ea typeface="Calibri"/>
              <a:cs typeface="Calibri"/>
              <a:sym typeface="Calibri"/>
            </a:endParaRPr>
          </a:p>
        </p:txBody>
      </p:sp>
      <p:sp>
        <p:nvSpPr>
          <p:cNvPr id="128" name="Google Shape;128;p18"/>
          <p:cNvSpPr txBox="1"/>
          <p:nvPr/>
        </p:nvSpPr>
        <p:spPr>
          <a:xfrm>
            <a:off x="2819400" y="28956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Total possible outcomes</a:t>
            </a:r>
            <a:endParaRPr>
              <a:latin typeface="Calibri"/>
              <a:ea typeface="Calibri"/>
              <a:cs typeface="Calibri"/>
              <a:sym typeface="Calibri"/>
            </a:endParaRPr>
          </a:p>
        </p:txBody>
      </p:sp>
      <p:cxnSp>
        <p:nvCxnSpPr>
          <p:cNvPr id="129" name="Google Shape;129;p18"/>
          <p:cNvCxnSpPr/>
          <p:nvPr/>
        </p:nvCxnSpPr>
        <p:spPr>
          <a:xfrm rot="10800000" flipH="1">
            <a:off x="3258800" y="2907400"/>
            <a:ext cx="2303700" cy="3900"/>
          </a:xfrm>
          <a:prstGeom prst="straightConnector1">
            <a:avLst/>
          </a:prstGeom>
          <a:noFill/>
          <a:ln w="28575" cap="flat" cmpd="sng">
            <a:solidFill>
              <a:schemeClr val="dk2"/>
            </a:solidFill>
            <a:prstDash val="solid"/>
            <a:round/>
            <a:headEnd type="none" w="med" len="med"/>
            <a:tailEnd type="none" w="med" len="med"/>
          </a:ln>
        </p:spPr>
      </p:cxnSp>
      <p:cxnSp>
        <p:nvCxnSpPr>
          <p:cNvPr id="130" name="Google Shape;130;p18"/>
          <p:cNvCxnSpPr/>
          <p:nvPr/>
        </p:nvCxnSpPr>
        <p:spPr>
          <a:xfrm rot="10800000" flipH="1">
            <a:off x="363200" y="2907400"/>
            <a:ext cx="2303700" cy="3900"/>
          </a:xfrm>
          <a:prstGeom prst="straightConnector1">
            <a:avLst/>
          </a:prstGeom>
          <a:noFill/>
          <a:ln w="28575" cap="flat" cmpd="sng">
            <a:solidFill>
              <a:schemeClr val="dk2"/>
            </a:solidFill>
            <a:prstDash val="solid"/>
            <a:round/>
            <a:headEnd type="none" w="med" len="med"/>
            <a:tailEnd type="none" w="med" len="med"/>
          </a:ln>
        </p:spPr>
      </p:cxnSp>
      <p:sp>
        <p:nvSpPr>
          <p:cNvPr id="131" name="Google Shape;131;p18"/>
          <p:cNvSpPr txBox="1"/>
          <p:nvPr/>
        </p:nvSpPr>
        <p:spPr>
          <a:xfrm>
            <a:off x="311700" y="4288250"/>
            <a:ext cx="19920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Calibri"/>
                <a:ea typeface="Calibri"/>
                <a:cs typeface="Calibri"/>
                <a:sym typeface="Calibri"/>
              </a:rPr>
              <a:t>1/2</a:t>
            </a:r>
            <a:endParaRPr sz="1700" b="1">
              <a:latin typeface="Calibri"/>
              <a:ea typeface="Calibri"/>
              <a:cs typeface="Calibri"/>
              <a:sym typeface="Calibri"/>
            </a:endParaRPr>
          </a:p>
        </p:txBody>
      </p:sp>
      <p:sp>
        <p:nvSpPr>
          <p:cNvPr id="132" name="Google Shape;132;p18"/>
          <p:cNvSpPr txBox="1"/>
          <p:nvPr/>
        </p:nvSpPr>
        <p:spPr>
          <a:xfrm>
            <a:off x="3283500" y="4288250"/>
            <a:ext cx="19920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Calibri"/>
                <a:ea typeface="Calibri"/>
                <a:cs typeface="Calibri"/>
                <a:sym typeface="Calibri"/>
              </a:rPr>
              <a:t>1/2</a:t>
            </a:r>
            <a:endParaRPr sz="1700" b="1">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72"/>
          <p:cNvSpPr txBox="1">
            <a:spLocks noGrp="1"/>
          </p:cNvSpPr>
          <p:nvPr>
            <p:ph type="title"/>
          </p:nvPr>
        </p:nvSpPr>
        <p:spPr>
          <a:xfrm>
            <a:off x="83100" y="64025"/>
            <a:ext cx="52572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Bernoulli Distribution</a:t>
            </a:r>
            <a:endParaRPr sz="2400" b="0">
              <a:solidFill>
                <a:srgbClr val="000000"/>
              </a:solidFill>
              <a:latin typeface="Roboto"/>
              <a:ea typeface="Roboto"/>
              <a:cs typeface="Roboto"/>
              <a:sym typeface="Roboto"/>
            </a:endParaRPr>
          </a:p>
        </p:txBody>
      </p:sp>
      <p:sp>
        <p:nvSpPr>
          <p:cNvPr id="735" name="Google Shape;735;p72"/>
          <p:cNvSpPr txBox="1">
            <a:spLocks noGrp="1"/>
          </p:cNvSpPr>
          <p:nvPr>
            <p:ph type="body" idx="1"/>
          </p:nvPr>
        </p:nvSpPr>
        <p:spPr>
          <a:xfrm>
            <a:off x="83100" y="542875"/>
            <a:ext cx="5128200" cy="4173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1200"/>
              </a:spcAft>
              <a:buNone/>
            </a:pPr>
            <a:r>
              <a:rPr lang="en" sz="1400" b="1">
                <a:solidFill>
                  <a:srgbClr val="000000"/>
                </a:solidFill>
                <a:latin typeface="Calibri"/>
                <a:ea typeface="Calibri"/>
                <a:cs typeface="Calibri"/>
                <a:sym typeface="Calibri"/>
              </a:rPr>
              <a:t>Bernoulli Random Variable</a:t>
            </a:r>
            <a:endParaRPr sz="1400" b="1">
              <a:solidFill>
                <a:srgbClr val="000000"/>
              </a:solidFill>
              <a:latin typeface="Calibri"/>
              <a:ea typeface="Calibri"/>
              <a:cs typeface="Calibri"/>
              <a:sym typeface="Calibri"/>
            </a:endParaRPr>
          </a:p>
        </p:txBody>
      </p:sp>
      <p:sp>
        <p:nvSpPr>
          <p:cNvPr id="736" name="Google Shape;736;p72"/>
          <p:cNvSpPr txBox="1">
            <a:spLocks noGrp="1"/>
          </p:cNvSpPr>
          <p:nvPr>
            <p:ph type="body" idx="1"/>
          </p:nvPr>
        </p:nvSpPr>
        <p:spPr>
          <a:xfrm>
            <a:off x="83100" y="847675"/>
            <a:ext cx="6763800" cy="2590800"/>
          </a:xfrm>
          <a:prstGeom prst="rect">
            <a:avLst/>
          </a:prstGeom>
          <a:solidFill>
            <a:schemeClr val="lt1"/>
          </a:solidFill>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the most basic discrete Random Variable Distribution</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Named in the honour of mathematician - Jakob Bernoulli (1654–1705)</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The basic form of Bernoulli Distribution for Random Variable x where x can only take 2 values (0 and 1) -</a:t>
            </a:r>
            <a:endParaRPr sz="1400">
              <a:solidFill>
                <a:srgbClr val="000000"/>
              </a:solidFill>
              <a:latin typeface="Calibri"/>
              <a:ea typeface="Calibri"/>
              <a:cs typeface="Calibri"/>
              <a:sym typeface="Calibri"/>
            </a:endParaRPr>
          </a:p>
          <a:p>
            <a:pPr marL="914400" lvl="1" indent="-317500" algn="l"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x = 1 with probability p</a:t>
            </a:r>
            <a:endParaRPr>
              <a:solidFill>
                <a:srgbClr val="000000"/>
              </a:solidFill>
              <a:latin typeface="Calibri"/>
              <a:ea typeface="Calibri"/>
              <a:cs typeface="Calibri"/>
              <a:sym typeface="Calibri"/>
            </a:endParaRPr>
          </a:p>
          <a:p>
            <a:pPr marL="914400" lvl="1" indent="-317500" algn="l"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x = 0 with probability (1 - p) or q</a:t>
            </a:r>
            <a:endParaRPr>
              <a:solidFill>
                <a:srgbClr val="000000"/>
              </a:solidFill>
              <a:latin typeface="Calibri"/>
              <a:ea typeface="Calibri"/>
              <a:cs typeface="Calibri"/>
              <a:sym typeface="Calibri"/>
            </a:endParaRPr>
          </a:p>
          <a:p>
            <a:pPr marL="914400" lvl="1" indent="-317500" algn="l" rtl="0">
              <a:spcBef>
                <a:spcPts val="0"/>
              </a:spcBef>
              <a:spcAft>
                <a:spcPts val="0"/>
              </a:spcAft>
              <a:buClr>
                <a:srgbClr val="000000"/>
              </a:buClr>
              <a:buSzPts val="1400"/>
              <a:buChar char="○"/>
            </a:pPr>
            <a:r>
              <a:rPr lang="en">
                <a:solidFill>
                  <a:srgbClr val="000000"/>
                </a:solidFill>
                <a:latin typeface="Calibri"/>
                <a:ea typeface="Calibri"/>
                <a:cs typeface="Calibri"/>
                <a:sym typeface="Calibri"/>
              </a:rPr>
              <a:t>Event x = 1 is called </a:t>
            </a:r>
            <a:r>
              <a:rPr lang="en" b="1">
                <a:solidFill>
                  <a:srgbClr val="000000"/>
                </a:solidFill>
                <a:latin typeface="Calibri"/>
                <a:ea typeface="Calibri"/>
                <a:cs typeface="Calibri"/>
                <a:sym typeface="Calibri"/>
              </a:rPr>
              <a:t>‘Success’</a:t>
            </a:r>
            <a:r>
              <a:rPr lang="en">
                <a:solidFill>
                  <a:srgbClr val="000000"/>
                </a:solidFill>
                <a:latin typeface="Calibri"/>
                <a:ea typeface="Calibri"/>
                <a:cs typeface="Calibri"/>
                <a:sym typeface="Calibri"/>
              </a:rPr>
              <a:t> and Event x = 0 is called </a:t>
            </a:r>
            <a:r>
              <a:rPr lang="en" b="1">
                <a:solidFill>
                  <a:srgbClr val="000000"/>
                </a:solidFill>
                <a:latin typeface="Calibri"/>
                <a:ea typeface="Calibri"/>
                <a:cs typeface="Calibri"/>
                <a:sym typeface="Calibri"/>
              </a:rPr>
              <a:t>‘Failure’</a:t>
            </a:r>
            <a:endParaRPr b="1">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Outcome of Bernoulli trial can only be either a ‘Success’ or a ‘Failure’</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Bernoulli trial is a single experiment</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Some examples of Bernoulli are - Tossing a coin, Yes/ No, Male/ Female etc. </a:t>
            </a:r>
            <a:endParaRPr sz="1400">
              <a:solidFill>
                <a:srgbClr val="000000"/>
              </a:solidFill>
              <a:latin typeface="Calibri"/>
              <a:ea typeface="Calibri"/>
              <a:cs typeface="Calibri"/>
              <a:sym typeface="Calibri"/>
            </a:endParaRPr>
          </a:p>
        </p:txBody>
      </p:sp>
      <p:pic>
        <p:nvPicPr>
          <p:cNvPr id="737" name="Google Shape;737;p72"/>
          <p:cNvPicPr preferRelativeResize="0"/>
          <p:nvPr/>
        </p:nvPicPr>
        <p:blipFill>
          <a:blip r:embed="rId3">
            <a:alphaModFix/>
          </a:blip>
          <a:stretch>
            <a:fillRect/>
          </a:stretch>
        </p:blipFill>
        <p:spPr>
          <a:xfrm>
            <a:off x="6707825" y="1463350"/>
            <a:ext cx="2353075" cy="1190272"/>
          </a:xfrm>
          <a:prstGeom prst="rect">
            <a:avLst/>
          </a:prstGeom>
          <a:noFill/>
          <a:ln>
            <a:noFill/>
          </a:ln>
        </p:spPr>
      </p:pic>
      <p:pic>
        <p:nvPicPr>
          <p:cNvPr id="738" name="Google Shape;738;p72"/>
          <p:cNvPicPr preferRelativeResize="0"/>
          <p:nvPr/>
        </p:nvPicPr>
        <p:blipFill>
          <a:blip r:embed="rId4">
            <a:alphaModFix/>
          </a:blip>
          <a:stretch>
            <a:fillRect/>
          </a:stretch>
        </p:blipFill>
        <p:spPr>
          <a:xfrm>
            <a:off x="304800" y="3858775"/>
            <a:ext cx="6319799" cy="1064885"/>
          </a:xfrm>
          <a:prstGeom prst="rect">
            <a:avLst/>
          </a:prstGeom>
          <a:noFill/>
          <a:ln>
            <a:noFill/>
          </a:ln>
        </p:spPr>
      </p:pic>
      <p:sp>
        <p:nvSpPr>
          <p:cNvPr id="739" name="Google Shape;739;p72"/>
          <p:cNvSpPr txBox="1">
            <a:spLocks noGrp="1"/>
          </p:cNvSpPr>
          <p:nvPr>
            <p:ph type="body" idx="1"/>
          </p:nvPr>
        </p:nvSpPr>
        <p:spPr>
          <a:xfrm>
            <a:off x="235500" y="3514675"/>
            <a:ext cx="5128200" cy="417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300" b="1">
                <a:solidFill>
                  <a:srgbClr val="000000"/>
                </a:solidFill>
                <a:latin typeface="Calibri"/>
                <a:ea typeface="Calibri"/>
                <a:cs typeface="Calibri"/>
                <a:sym typeface="Calibri"/>
              </a:rPr>
              <a:t>For any Bernoulli Distribution -</a:t>
            </a:r>
            <a:endParaRPr sz="1300" b="1">
              <a:solidFill>
                <a:srgbClr val="000000"/>
              </a:solidFill>
              <a:latin typeface="Calibri"/>
              <a:ea typeface="Calibri"/>
              <a:cs typeface="Calibri"/>
              <a:sym typeface="Calibri"/>
            </a:endParaRPr>
          </a:p>
        </p:txBody>
      </p:sp>
      <p:sp>
        <p:nvSpPr>
          <p:cNvPr id="740" name="Google Shape;740;p72"/>
          <p:cNvSpPr txBox="1">
            <a:spLocks noGrp="1"/>
          </p:cNvSpPr>
          <p:nvPr>
            <p:ph type="body" idx="1"/>
          </p:nvPr>
        </p:nvSpPr>
        <p:spPr>
          <a:xfrm>
            <a:off x="6712500" y="3743275"/>
            <a:ext cx="2353200" cy="119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i="1">
                <a:latin typeface="Calibri"/>
                <a:ea typeface="Calibri"/>
                <a:cs typeface="Calibri"/>
                <a:sym typeface="Calibri"/>
              </a:rPr>
              <a:t>Where -</a:t>
            </a:r>
            <a:endParaRPr sz="1200" i="1">
              <a:latin typeface="Calibri"/>
              <a:ea typeface="Calibri"/>
              <a:cs typeface="Calibri"/>
              <a:sym typeface="Calibri"/>
            </a:endParaRPr>
          </a:p>
          <a:p>
            <a:pPr marL="0" lvl="0" indent="0" algn="l" rtl="0">
              <a:spcBef>
                <a:spcPts val="1200"/>
              </a:spcBef>
              <a:spcAft>
                <a:spcPts val="1200"/>
              </a:spcAft>
              <a:buNone/>
            </a:pPr>
            <a:r>
              <a:rPr lang="en" sz="1200" b="1" i="1">
                <a:latin typeface="Calibri"/>
                <a:ea typeface="Calibri"/>
                <a:cs typeface="Calibri"/>
                <a:sym typeface="Calibri"/>
              </a:rPr>
              <a:t>E(X)</a:t>
            </a:r>
            <a:r>
              <a:rPr lang="en" sz="1200" i="1">
                <a:latin typeface="Calibri"/>
                <a:ea typeface="Calibri"/>
                <a:cs typeface="Calibri"/>
                <a:sym typeface="Calibri"/>
              </a:rPr>
              <a:t> - Mean of the outcomes        </a:t>
            </a:r>
            <a:r>
              <a:rPr lang="en" sz="1200" b="1" i="1">
                <a:latin typeface="Calibri"/>
                <a:ea typeface="Calibri"/>
                <a:cs typeface="Calibri"/>
                <a:sym typeface="Calibri"/>
              </a:rPr>
              <a:t>V(X)</a:t>
            </a:r>
            <a:r>
              <a:rPr lang="en" sz="1200" i="1">
                <a:latin typeface="Calibri"/>
                <a:ea typeface="Calibri"/>
                <a:cs typeface="Calibri"/>
                <a:sym typeface="Calibri"/>
              </a:rPr>
              <a:t> - Variance of the outcomes </a:t>
            </a:r>
            <a:endParaRPr sz="1200" i="1">
              <a:latin typeface="Calibri"/>
              <a:ea typeface="Calibri"/>
              <a:cs typeface="Calibri"/>
              <a:sym typeface="Calibri"/>
            </a:endParaRPr>
          </a:p>
        </p:txBody>
      </p:sp>
      <p:sp>
        <p:nvSpPr>
          <p:cNvPr id="741" name="Google Shape;741;p72"/>
          <p:cNvSpPr txBox="1">
            <a:spLocks noGrp="1"/>
          </p:cNvSpPr>
          <p:nvPr>
            <p:ph type="body" idx="1"/>
          </p:nvPr>
        </p:nvSpPr>
        <p:spPr>
          <a:xfrm>
            <a:off x="6914575" y="1108125"/>
            <a:ext cx="2118300" cy="417300"/>
          </a:xfrm>
          <a:prstGeom prst="rect">
            <a:avLst/>
          </a:prstGeom>
        </p:spPr>
        <p:txBody>
          <a:bodyPr spcFirstLastPara="1" wrap="square" lIns="91425" tIns="91425" rIns="91425" bIns="91425" anchor="t" anchorCtr="0">
            <a:normAutofit fontScale="40000" lnSpcReduction="20000"/>
          </a:bodyPr>
          <a:lstStyle/>
          <a:p>
            <a:pPr marL="0" lvl="0" indent="0" algn="ctr" rtl="0">
              <a:spcBef>
                <a:spcPts val="0"/>
              </a:spcBef>
              <a:spcAft>
                <a:spcPts val="1200"/>
              </a:spcAft>
              <a:buNone/>
            </a:pPr>
            <a:r>
              <a:rPr lang="en" sz="1200" b="1">
                <a:latin typeface="Calibri"/>
                <a:ea typeface="Calibri"/>
                <a:cs typeface="Calibri"/>
                <a:sym typeface="Calibri"/>
              </a:rPr>
              <a:t>Bernoulli Distribution</a:t>
            </a:r>
            <a:endParaRPr sz="1200" b="1">
              <a:latin typeface="Calibri"/>
              <a:ea typeface="Calibri"/>
              <a:cs typeface="Calibri"/>
              <a:sym typeface="Calibri"/>
            </a:endParaRPr>
          </a:p>
        </p:txBody>
      </p:sp>
      <p:sp>
        <p:nvSpPr>
          <p:cNvPr id="742" name="Google Shape;742;p72"/>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73"/>
          <p:cNvSpPr txBox="1">
            <a:spLocks noGrp="1"/>
          </p:cNvSpPr>
          <p:nvPr>
            <p:ph type="title"/>
          </p:nvPr>
        </p:nvSpPr>
        <p:spPr>
          <a:xfrm>
            <a:off x="83100" y="64025"/>
            <a:ext cx="52572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Bernoulli Distribution - Example</a:t>
            </a:r>
            <a:endParaRPr sz="2400" b="0">
              <a:solidFill>
                <a:srgbClr val="000000"/>
              </a:solidFill>
              <a:latin typeface="Roboto"/>
              <a:ea typeface="Roboto"/>
              <a:cs typeface="Roboto"/>
              <a:sym typeface="Roboto"/>
            </a:endParaRPr>
          </a:p>
        </p:txBody>
      </p:sp>
      <p:sp>
        <p:nvSpPr>
          <p:cNvPr id="748" name="Google Shape;748;p73"/>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749" name="Google Shape;749;p73"/>
          <p:cNvSpPr/>
          <p:nvPr/>
        </p:nvSpPr>
        <p:spPr>
          <a:xfrm>
            <a:off x="201575" y="1077950"/>
            <a:ext cx="8690100" cy="13512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3"/>
          <p:cNvSpPr/>
          <p:nvPr/>
        </p:nvSpPr>
        <p:spPr>
          <a:xfrm>
            <a:off x="201575" y="2525750"/>
            <a:ext cx="8690100" cy="13512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3"/>
          <p:cNvSpPr txBox="1">
            <a:spLocks noGrp="1"/>
          </p:cNvSpPr>
          <p:nvPr>
            <p:ph type="body" idx="1"/>
          </p:nvPr>
        </p:nvSpPr>
        <p:spPr>
          <a:xfrm>
            <a:off x="311700" y="1152475"/>
            <a:ext cx="8517600" cy="11469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Calibri"/>
                <a:ea typeface="Calibri"/>
                <a:cs typeface="Calibri"/>
                <a:sym typeface="Calibri"/>
              </a:rPr>
              <a:t>Q -</a:t>
            </a:r>
            <a:r>
              <a:rPr lang="en" sz="1400">
                <a:solidFill>
                  <a:srgbClr val="000000"/>
                </a:solidFill>
                <a:latin typeface="Calibri"/>
                <a:ea typeface="Calibri"/>
                <a:cs typeface="Calibri"/>
                <a:sym typeface="Calibri"/>
              </a:rPr>
              <a:t> A striker in a game of soccer can shoot with the probability of 0.7. Find the Mean and Variance of the striker in the game? </a:t>
            </a:r>
            <a:endParaRPr sz="1400">
              <a:solidFill>
                <a:srgbClr val="000000"/>
              </a:solidFill>
              <a:latin typeface="Calibri"/>
              <a:ea typeface="Calibri"/>
              <a:cs typeface="Calibri"/>
              <a:sym typeface="Calibri"/>
            </a:endParaRPr>
          </a:p>
          <a:p>
            <a:pPr marL="0" lvl="0" indent="0" algn="l" rtl="0">
              <a:spcBef>
                <a:spcPts val="1200"/>
              </a:spcBef>
              <a:spcAft>
                <a:spcPts val="1200"/>
              </a:spcAft>
              <a:buNone/>
            </a:pPr>
            <a:r>
              <a:rPr lang="en" sz="1400">
                <a:solidFill>
                  <a:srgbClr val="000000"/>
                </a:solidFill>
                <a:latin typeface="Calibri"/>
                <a:ea typeface="Calibri"/>
                <a:cs typeface="Calibri"/>
                <a:sym typeface="Calibri"/>
              </a:rPr>
              <a:t>Here p = 0.7 and q = 0.3; </a:t>
            </a:r>
            <a:r>
              <a:rPr lang="en" sz="1400" b="1">
                <a:solidFill>
                  <a:srgbClr val="000000"/>
                </a:solidFill>
                <a:latin typeface="Calibri"/>
                <a:ea typeface="Calibri"/>
                <a:cs typeface="Calibri"/>
                <a:sym typeface="Calibri"/>
              </a:rPr>
              <a:t>Mean =</a:t>
            </a:r>
            <a:r>
              <a:rPr lang="en" sz="1400">
                <a:solidFill>
                  <a:srgbClr val="000000"/>
                </a:solidFill>
                <a:latin typeface="Calibri"/>
                <a:ea typeface="Calibri"/>
                <a:cs typeface="Calibri"/>
                <a:sym typeface="Calibri"/>
              </a:rPr>
              <a:t> E(X) = 1*(0.7) + 0*(0.3) = 0.7; Variance = (0.7)*(0.3) = 0.21</a:t>
            </a:r>
            <a:endParaRPr sz="1400">
              <a:solidFill>
                <a:srgbClr val="000000"/>
              </a:solidFill>
              <a:latin typeface="Calibri"/>
              <a:ea typeface="Calibri"/>
              <a:cs typeface="Calibri"/>
              <a:sym typeface="Calibri"/>
            </a:endParaRPr>
          </a:p>
        </p:txBody>
      </p:sp>
      <p:sp>
        <p:nvSpPr>
          <p:cNvPr id="752" name="Google Shape;752;p73"/>
          <p:cNvSpPr txBox="1">
            <a:spLocks noGrp="1"/>
          </p:cNvSpPr>
          <p:nvPr>
            <p:ph type="body" idx="1"/>
          </p:nvPr>
        </p:nvSpPr>
        <p:spPr>
          <a:xfrm>
            <a:off x="311700" y="2600275"/>
            <a:ext cx="8517600" cy="11469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Calibri"/>
                <a:ea typeface="Calibri"/>
                <a:cs typeface="Calibri"/>
                <a:sym typeface="Calibri"/>
              </a:rPr>
              <a:t>Q -</a:t>
            </a:r>
            <a:r>
              <a:rPr lang="en" sz="1400">
                <a:solidFill>
                  <a:srgbClr val="000000"/>
                </a:solidFill>
                <a:latin typeface="Calibri"/>
                <a:ea typeface="Calibri"/>
                <a:cs typeface="Calibri"/>
                <a:sym typeface="Calibri"/>
              </a:rPr>
              <a:t> An AI bot has a 0.9 probability of correctly predicting the outcome of an event. What is the Mean and Variance of the AI bot in prediction? </a:t>
            </a:r>
            <a:endParaRPr sz="1400">
              <a:solidFill>
                <a:srgbClr val="000000"/>
              </a:solidFill>
              <a:latin typeface="Calibri"/>
              <a:ea typeface="Calibri"/>
              <a:cs typeface="Calibri"/>
              <a:sym typeface="Calibri"/>
            </a:endParaRPr>
          </a:p>
          <a:p>
            <a:pPr marL="0" lvl="0" indent="0" algn="l" rtl="0">
              <a:spcBef>
                <a:spcPts val="1200"/>
              </a:spcBef>
              <a:spcAft>
                <a:spcPts val="1200"/>
              </a:spcAft>
              <a:buNone/>
            </a:pPr>
            <a:r>
              <a:rPr lang="en" sz="1400">
                <a:solidFill>
                  <a:srgbClr val="000000"/>
                </a:solidFill>
                <a:latin typeface="Calibri"/>
                <a:ea typeface="Calibri"/>
                <a:cs typeface="Calibri"/>
                <a:sym typeface="Calibri"/>
              </a:rPr>
              <a:t>Here p = 0.9 and q = 0.1; </a:t>
            </a:r>
            <a:r>
              <a:rPr lang="en" sz="1400" b="1">
                <a:solidFill>
                  <a:srgbClr val="000000"/>
                </a:solidFill>
                <a:latin typeface="Calibri"/>
                <a:ea typeface="Calibri"/>
                <a:cs typeface="Calibri"/>
                <a:sym typeface="Calibri"/>
              </a:rPr>
              <a:t>Mean =</a:t>
            </a:r>
            <a:r>
              <a:rPr lang="en" sz="1400">
                <a:solidFill>
                  <a:srgbClr val="000000"/>
                </a:solidFill>
                <a:latin typeface="Calibri"/>
                <a:ea typeface="Calibri"/>
                <a:cs typeface="Calibri"/>
                <a:sym typeface="Calibri"/>
              </a:rPr>
              <a:t> E(X) = 1*(0.9) + 0*(0.1) = 0.9; Variance = (0.9)*(0.1) = 0.09</a:t>
            </a:r>
            <a:endParaRPr sz="1400">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4"/>
          <p:cNvSpPr/>
          <p:nvPr/>
        </p:nvSpPr>
        <p:spPr>
          <a:xfrm>
            <a:off x="189850" y="1004675"/>
            <a:ext cx="8634000" cy="17316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4"/>
          <p:cNvSpPr txBox="1">
            <a:spLocks noGrp="1"/>
          </p:cNvSpPr>
          <p:nvPr>
            <p:ph type="body" idx="1"/>
          </p:nvPr>
        </p:nvSpPr>
        <p:spPr>
          <a:xfrm>
            <a:off x="159300" y="619075"/>
            <a:ext cx="5128200" cy="4173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1200"/>
              </a:spcAft>
              <a:buNone/>
            </a:pPr>
            <a:r>
              <a:rPr lang="en" sz="1400" b="1">
                <a:latin typeface="Calibri"/>
                <a:ea typeface="Calibri"/>
                <a:cs typeface="Calibri"/>
                <a:sym typeface="Calibri"/>
              </a:rPr>
              <a:t>Binomial Random Variable</a:t>
            </a:r>
            <a:endParaRPr sz="1400" b="1">
              <a:latin typeface="Calibri"/>
              <a:ea typeface="Calibri"/>
              <a:cs typeface="Calibri"/>
              <a:sym typeface="Calibri"/>
            </a:endParaRPr>
          </a:p>
        </p:txBody>
      </p:sp>
      <p:sp>
        <p:nvSpPr>
          <p:cNvPr id="759" name="Google Shape;759;p74"/>
          <p:cNvSpPr txBox="1">
            <a:spLocks noGrp="1"/>
          </p:cNvSpPr>
          <p:nvPr>
            <p:ph type="body" idx="1"/>
          </p:nvPr>
        </p:nvSpPr>
        <p:spPr>
          <a:xfrm>
            <a:off x="235500" y="1076275"/>
            <a:ext cx="8520900" cy="15111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400">
                <a:solidFill>
                  <a:srgbClr val="000000"/>
                </a:solidFill>
                <a:latin typeface="Calibri"/>
                <a:ea typeface="Calibri"/>
                <a:cs typeface="Calibri"/>
                <a:sym typeface="Calibri"/>
              </a:rPr>
              <a:t>The Binomial distribution represents the probability for </a:t>
            </a:r>
            <a:r>
              <a:rPr lang="en" sz="1400" b="1">
                <a:solidFill>
                  <a:srgbClr val="000000"/>
                </a:solidFill>
                <a:latin typeface="Calibri"/>
                <a:ea typeface="Calibri"/>
                <a:cs typeface="Calibri"/>
                <a:sym typeface="Calibri"/>
              </a:rPr>
              <a:t>'r'</a:t>
            </a:r>
            <a:r>
              <a:rPr lang="en" sz="1400">
                <a:solidFill>
                  <a:srgbClr val="000000"/>
                </a:solidFill>
                <a:latin typeface="Calibri"/>
                <a:ea typeface="Calibri"/>
                <a:cs typeface="Calibri"/>
                <a:sym typeface="Calibri"/>
              </a:rPr>
              <a:t> successes of an experiment in </a:t>
            </a:r>
            <a:r>
              <a:rPr lang="en" sz="1400" b="1">
                <a:solidFill>
                  <a:srgbClr val="000000"/>
                </a:solidFill>
                <a:latin typeface="Calibri"/>
                <a:ea typeface="Calibri"/>
                <a:cs typeface="Calibri"/>
                <a:sym typeface="Calibri"/>
              </a:rPr>
              <a:t>'n'</a:t>
            </a:r>
            <a:r>
              <a:rPr lang="en" sz="1400">
                <a:solidFill>
                  <a:srgbClr val="000000"/>
                </a:solidFill>
                <a:latin typeface="Calibri"/>
                <a:ea typeface="Calibri"/>
                <a:cs typeface="Calibri"/>
                <a:sym typeface="Calibri"/>
              </a:rPr>
              <a:t> trials, given a success probability </a:t>
            </a:r>
            <a:r>
              <a:rPr lang="en" sz="1400" b="1">
                <a:solidFill>
                  <a:srgbClr val="000000"/>
                </a:solidFill>
                <a:latin typeface="Calibri"/>
                <a:ea typeface="Calibri"/>
                <a:cs typeface="Calibri"/>
                <a:sym typeface="Calibri"/>
              </a:rPr>
              <a:t>'p'</a:t>
            </a:r>
            <a:r>
              <a:rPr lang="en" sz="1400">
                <a:solidFill>
                  <a:srgbClr val="000000"/>
                </a:solidFill>
                <a:latin typeface="Calibri"/>
                <a:ea typeface="Calibri"/>
                <a:cs typeface="Calibri"/>
                <a:sym typeface="Calibri"/>
              </a:rPr>
              <a:t> for each trial at the experiment.</a:t>
            </a:r>
            <a:endParaRPr sz="1400">
              <a:solidFill>
                <a:srgbClr val="000000"/>
              </a:solidFill>
              <a:latin typeface="Calibri"/>
              <a:ea typeface="Calibri"/>
              <a:cs typeface="Calibri"/>
              <a:sym typeface="Calibri"/>
            </a:endParaRPr>
          </a:p>
          <a:p>
            <a:pPr marL="0" lvl="0" indent="0" algn="l" rtl="0">
              <a:spcBef>
                <a:spcPts val="1200"/>
              </a:spcBef>
              <a:spcAft>
                <a:spcPts val="0"/>
              </a:spcAft>
              <a:buNone/>
            </a:pPr>
            <a:r>
              <a:rPr lang="en" sz="1400">
                <a:solidFill>
                  <a:srgbClr val="000000"/>
                </a:solidFill>
                <a:latin typeface="Calibri"/>
                <a:ea typeface="Calibri"/>
                <a:cs typeface="Calibri"/>
                <a:sym typeface="Calibri"/>
              </a:rPr>
              <a:t>An X (Random Variable) that counts the number of </a:t>
            </a:r>
            <a:r>
              <a:rPr lang="en" sz="1400" b="1">
                <a:solidFill>
                  <a:srgbClr val="000000"/>
                </a:solidFill>
                <a:latin typeface="Calibri"/>
                <a:ea typeface="Calibri"/>
                <a:cs typeface="Calibri"/>
                <a:sym typeface="Calibri"/>
              </a:rPr>
              <a:t>‘Successes’</a:t>
            </a:r>
            <a:r>
              <a:rPr lang="en" sz="1400">
                <a:solidFill>
                  <a:srgbClr val="000000"/>
                </a:solidFill>
                <a:latin typeface="Calibri"/>
                <a:ea typeface="Calibri"/>
                <a:cs typeface="Calibri"/>
                <a:sym typeface="Calibri"/>
              </a:rPr>
              <a:t> in multiple Independent, identical Bernoulli trials is called a Binomial Random Variable. Thus in Binomial Distribution the experiment is repeated multiple times. </a:t>
            </a:r>
            <a:endParaRPr sz="1400">
              <a:solidFill>
                <a:srgbClr val="000000"/>
              </a:solidFill>
              <a:latin typeface="Calibri"/>
              <a:ea typeface="Calibri"/>
              <a:cs typeface="Calibri"/>
              <a:sym typeface="Calibri"/>
            </a:endParaRPr>
          </a:p>
          <a:p>
            <a:pPr marL="0" lvl="0" indent="0" algn="l" rtl="0">
              <a:spcBef>
                <a:spcPts val="1200"/>
              </a:spcBef>
              <a:spcAft>
                <a:spcPts val="1200"/>
              </a:spcAft>
              <a:buNone/>
            </a:pPr>
            <a:r>
              <a:rPr lang="en" sz="1400" b="1">
                <a:solidFill>
                  <a:srgbClr val="000000"/>
                </a:solidFill>
                <a:latin typeface="Calibri"/>
                <a:ea typeface="Calibri"/>
                <a:cs typeface="Calibri"/>
                <a:sym typeface="Calibri"/>
              </a:rPr>
              <a:t>In a single experiment when n = 1, the Binomial distribution is called a Bernoulli distribution.</a:t>
            </a:r>
            <a:endParaRPr sz="1400" b="1">
              <a:solidFill>
                <a:srgbClr val="000000"/>
              </a:solidFill>
              <a:latin typeface="Calibri"/>
              <a:ea typeface="Calibri"/>
              <a:cs typeface="Calibri"/>
              <a:sym typeface="Calibri"/>
            </a:endParaRPr>
          </a:p>
        </p:txBody>
      </p:sp>
      <p:sp>
        <p:nvSpPr>
          <p:cNvPr id="760" name="Google Shape;760;p74"/>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761" name="Google Shape;761;p74"/>
          <p:cNvSpPr txBox="1">
            <a:spLocks noGrp="1"/>
          </p:cNvSpPr>
          <p:nvPr>
            <p:ph type="title"/>
          </p:nvPr>
        </p:nvSpPr>
        <p:spPr>
          <a:xfrm>
            <a:off x="83100" y="64025"/>
            <a:ext cx="30198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Binomial Distribution</a:t>
            </a:r>
            <a:endParaRPr sz="2400" b="0">
              <a:solidFill>
                <a:srgbClr val="000000"/>
              </a:solidFill>
              <a:latin typeface="Roboto"/>
              <a:ea typeface="Roboto"/>
              <a:cs typeface="Roboto"/>
              <a:sym typeface="Roboto"/>
            </a:endParaRPr>
          </a:p>
        </p:txBody>
      </p:sp>
      <p:sp>
        <p:nvSpPr>
          <p:cNvPr id="762" name="Google Shape;762;p74"/>
          <p:cNvSpPr txBox="1">
            <a:spLocks noGrp="1"/>
          </p:cNvSpPr>
          <p:nvPr>
            <p:ph type="body" idx="1"/>
          </p:nvPr>
        </p:nvSpPr>
        <p:spPr>
          <a:xfrm>
            <a:off x="159300" y="2953100"/>
            <a:ext cx="4060200" cy="190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solidFill>
                  <a:srgbClr val="000000"/>
                </a:solidFill>
                <a:latin typeface="Calibri"/>
                <a:ea typeface="Calibri"/>
                <a:cs typeface="Calibri"/>
                <a:sym typeface="Calibri"/>
              </a:rPr>
              <a:t>Properties of Binomial Distribution -</a:t>
            </a:r>
            <a:endParaRPr sz="1400" b="1">
              <a:solidFill>
                <a:srgbClr val="000000"/>
              </a:solidFill>
              <a:latin typeface="Calibri"/>
              <a:ea typeface="Calibri"/>
              <a:cs typeface="Calibri"/>
              <a:sym typeface="Calibri"/>
            </a:endParaRPr>
          </a:p>
          <a:p>
            <a:pPr marL="457200" lvl="0" indent="-317500" algn="l" rtl="0">
              <a:spcBef>
                <a:spcPts val="12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Experiment consist of n repetition</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Each trial has only 2 possible outcomes</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Probability of Success, denoted p, is the same for each trial.</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Each trial is independent.</a:t>
            </a:r>
            <a:endParaRPr sz="1400">
              <a:solidFill>
                <a:srgbClr val="000000"/>
              </a:solidFill>
              <a:latin typeface="Calibri"/>
              <a:ea typeface="Calibri"/>
              <a:cs typeface="Calibri"/>
              <a:sym typeface="Calibri"/>
            </a:endParaRPr>
          </a:p>
        </p:txBody>
      </p:sp>
      <p:pic>
        <p:nvPicPr>
          <p:cNvPr id="763" name="Google Shape;763;p74"/>
          <p:cNvPicPr preferRelativeResize="0"/>
          <p:nvPr/>
        </p:nvPicPr>
        <p:blipFill>
          <a:blip r:embed="rId3">
            <a:alphaModFix/>
          </a:blip>
          <a:stretch>
            <a:fillRect/>
          </a:stretch>
        </p:blipFill>
        <p:spPr>
          <a:xfrm>
            <a:off x="5095450" y="2945350"/>
            <a:ext cx="3656561" cy="1901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5"/>
          <p:cNvSpPr txBox="1">
            <a:spLocks noGrp="1"/>
          </p:cNvSpPr>
          <p:nvPr>
            <p:ph type="title"/>
          </p:nvPr>
        </p:nvSpPr>
        <p:spPr>
          <a:xfrm>
            <a:off x="83100" y="64025"/>
            <a:ext cx="52572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b="0">
                <a:solidFill>
                  <a:srgbClr val="000000"/>
                </a:solidFill>
                <a:latin typeface="Roboto"/>
                <a:ea typeface="Roboto"/>
                <a:cs typeface="Roboto"/>
                <a:sym typeface="Roboto"/>
              </a:rPr>
              <a:t>B</a:t>
            </a:r>
            <a:r>
              <a:rPr lang="en" sz="2400">
                <a:solidFill>
                  <a:srgbClr val="000000"/>
                </a:solidFill>
                <a:latin typeface="Roboto"/>
                <a:ea typeface="Roboto"/>
                <a:cs typeface="Roboto"/>
                <a:sym typeface="Roboto"/>
              </a:rPr>
              <a:t>inomial</a:t>
            </a:r>
            <a:r>
              <a:rPr lang="en" sz="2400" b="0">
                <a:solidFill>
                  <a:srgbClr val="000000"/>
                </a:solidFill>
                <a:latin typeface="Roboto"/>
                <a:ea typeface="Roboto"/>
                <a:cs typeface="Roboto"/>
                <a:sym typeface="Roboto"/>
              </a:rPr>
              <a:t> Distribution - Example</a:t>
            </a:r>
            <a:endParaRPr sz="2400" b="0">
              <a:solidFill>
                <a:srgbClr val="000000"/>
              </a:solidFill>
              <a:latin typeface="Roboto"/>
              <a:ea typeface="Roboto"/>
              <a:cs typeface="Roboto"/>
              <a:sym typeface="Roboto"/>
            </a:endParaRPr>
          </a:p>
        </p:txBody>
      </p:sp>
      <p:sp>
        <p:nvSpPr>
          <p:cNvPr id="769" name="Google Shape;769;p75"/>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770" name="Google Shape;770;p75"/>
          <p:cNvSpPr/>
          <p:nvPr/>
        </p:nvSpPr>
        <p:spPr>
          <a:xfrm>
            <a:off x="201575" y="849350"/>
            <a:ext cx="8690100" cy="39597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5"/>
          <p:cNvSpPr txBox="1">
            <a:spLocks noGrp="1"/>
          </p:cNvSpPr>
          <p:nvPr>
            <p:ph type="body" idx="1"/>
          </p:nvPr>
        </p:nvSpPr>
        <p:spPr>
          <a:xfrm>
            <a:off x="311700" y="1914475"/>
            <a:ext cx="4203600" cy="18219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Calibri"/>
                <a:ea typeface="Calibri"/>
                <a:cs typeface="Calibri"/>
                <a:sym typeface="Calibri"/>
              </a:rPr>
              <a:t>Probability of exactly 4 heads:</a:t>
            </a:r>
            <a:endParaRPr sz="1400" b="1">
              <a:solidFill>
                <a:srgbClr val="000000"/>
              </a:solidFill>
              <a:latin typeface="Calibri"/>
              <a:ea typeface="Calibri"/>
              <a:cs typeface="Calibri"/>
              <a:sym typeface="Calibri"/>
            </a:endParaRPr>
          </a:p>
          <a:p>
            <a:pPr marL="0" lvl="0" indent="0" algn="l" rtl="0">
              <a:spcBef>
                <a:spcPts val="1200"/>
              </a:spcBef>
              <a:spcAft>
                <a:spcPts val="0"/>
              </a:spcAft>
              <a:buNone/>
            </a:pPr>
            <a:r>
              <a:rPr lang="en" sz="1600" b="1">
                <a:solidFill>
                  <a:srgbClr val="000000"/>
                </a:solidFill>
                <a:latin typeface="Calibri"/>
                <a:ea typeface="Calibri"/>
                <a:cs typeface="Calibri"/>
                <a:sym typeface="Calibri"/>
              </a:rPr>
              <a:t>X = 4</a:t>
            </a:r>
            <a:endParaRPr sz="1600" b="1">
              <a:solidFill>
                <a:srgbClr val="000000"/>
              </a:solidFill>
              <a:latin typeface="Calibri"/>
              <a:ea typeface="Calibri"/>
              <a:cs typeface="Calibri"/>
              <a:sym typeface="Calibri"/>
            </a:endParaRPr>
          </a:p>
          <a:p>
            <a:pPr marL="0" lvl="0" indent="0" algn="l" rtl="0">
              <a:spcBef>
                <a:spcPts val="1200"/>
              </a:spcBef>
              <a:spcAft>
                <a:spcPts val="0"/>
              </a:spcAft>
              <a:buNone/>
            </a:pPr>
            <a:r>
              <a:rPr lang="en" sz="1600">
                <a:solidFill>
                  <a:srgbClr val="000000"/>
                </a:solidFill>
                <a:latin typeface="Calibri"/>
                <a:ea typeface="Calibri"/>
                <a:cs typeface="Calibri"/>
                <a:sym typeface="Calibri"/>
              </a:rPr>
              <a:t>P(x =4) = </a:t>
            </a:r>
            <a:r>
              <a:rPr lang="en" sz="1600" b="1" baseline="30000">
                <a:solidFill>
                  <a:srgbClr val="000000"/>
                </a:solidFill>
                <a:latin typeface="Calibri"/>
                <a:ea typeface="Calibri"/>
                <a:cs typeface="Calibri"/>
                <a:sym typeface="Calibri"/>
              </a:rPr>
              <a:t>10</a:t>
            </a:r>
            <a:r>
              <a:rPr lang="en" sz="1600" b="1">
                <a:solidFill>
                  <a:srgbClr val="000000"/>
                </a:solidFill>
                <a:latin typeface="Calibri"/>
                <a:ea typeface="Calibri"/>
                <a:cs typeface="Calibri"/>
                <a:sym typeface="Calibri"/>
              </a:rPr>
              <a:t>C</a:t>
            </a:r>
            <a:r>
              <a:rPr lang="en" sz="1600" b="1" baseline="-25000">
                <a:solidFill>
                  <a:srgbClr val="000000"/>
                </a:solidFill>
                <a:latin typeface="Calibri"/>
                <a:ea typeface="Calibri"/>
                <a:cs typeface="Calibri"/>
                <a:sym typeface="Calibri"/>
              </a:rPr>
              <a:t>4</a:t>
            </a:r>
            <a:r>
              <a:rPr lang="en" sz="1600" b="1">
                <a:solidFill>
                  <a:srgbClr val="000000"/>
                </a:solidFill>
                <a:latin typeface="Calibri"/>
                <a:ea typeface="Calibri"/>
                <a:cs typeface="Calibri"/>
                <a:sym typeface="Calibri"/>
              </a:rPr>
              <a:t> p</a:t>
            </a:r>
            <a:r>
              <a:rPr lang="en" sz="1600" b="1" baseline="30000">
                <a:solidFill>
                  <a:srgbClr val="000000"/>
                </a:solidFill>
                <a:latin typeface="Calibri"/>
                <a:ea typeface="Calibri"/>
                <a:cs typeface="Calibri"/>
                <a:sym typeface="Calibri"/>
              </a:rPr>
              <a:t>4</a:t>
            </a:r>
            <a:r>
              <a:rPr lang="en" sz="1600" b="1">
                <a:solidFill>
                  <a:srgbClr val="000000"/>
                </a:solidFill>
                <a:latin typeface="Calibri"/>
                <a:ea typeface="Calibri"/>
                <a:cs typeface="Calibri"/>
                <a:sym typeface="Calibri"/>
              </a:rPr>
              <a:t> q</a:t>
            </a:r>
            <a:r>
              <a:rPr lang="en" sz="1600" b="1" baseline="30000">
                <a:solidFill>
                  <a:srgbClr val="000000"/>
                </a:solidFill>
                <a:latin typeface="Calibri"/>
                <a:ea typeface="Calibri"/>
                <a:cs typeface="Calibri"/>
                <a:sym typeface="Calibri"/>
              </a:rPr>
              <a:t>10-4</a:t>
            </a:r>
            <a:r>
              <a:rPr lang="en" sz="1600">
                <a:solidFill>
                  <a:srgbClr val="000000"/>
                </a:solidFill>
                <a:latin typeface="Calibri"/>
                <a:ea typeface="Calibri"/>
                <a:cs typeface="Calibri"/>
                <a:sym typeface="Calibri"/>
              </a:rPr>
              <a:t> = (10!/ (4!x 6!)) × (½)</a:t>
            </a:r>
            <a:r>
              <a:rPr lang="en" sz="1600" baseline="30000">
                <a:solidFill>
                  <a:srgbClr val="000000"/>
                </a:solidFill>
                <a:latin typeface="Calibri"/>
                <a:ea typeface="Calibri"/>
                <a:cs typeface="Calibri"/>
                <a:sym typeface="Calibri"/>
              </a:rPr>
              <a:t>4</a:t>
            </a:r>
            <a:r>
              <a:rPr lang="en" sz="1600">
                <a:solidFill>
                  <a:srgbClr val="000000"/>
                </a:solidFill>
                <a:latin typeface="Calibri"/>
                <a:ea typeface="Calibri"/>
                <a:cs typeface="Calibri"/>
                <a:sym typeface="Calibri"/>
              </a:rPr>
              <a:t>× (½)</a:t>
            </a:r>
            <a:r>
              <a:rPr lang="en" sz="1600" baseline="30000">
                <a:solidFill>
                  <a:srgbClr val="000000"/>
                </a:solidFill>
                <a:latin typeface="Calibri"/>
                <a:ea typeface="Calibri"/>
                <a:cs typeface="Calibri"/>
                <a:sym typeface="Calibri"/>
              </a:rPr>
              <a:t>6</a:t>
            </a:r>
            <a:endParaRPr sz="1000">
              <a:solidFill>
                <a:srgbClr val="000000"/>
              </a:solidFill>
              <a:latin typeface="Calibri"/>
              <a:ea typeface="Calibri"/>
              <a:cs typeface="Calibri"/>
              <a:sym typeface="Calibri"/>
            </a:endParaRPr>
          </a:p>
          <a:p>
            <a:pPr marL="0" lvl="0" indent="0" algn="l" rtl="0">
              <a:spcBef>
                <a:spcPts val="1200"/>
              </a:spcBef>
              <a:spcAft>
                <a:spcPts val="1200"/>
              </a:spcAft>
              <a:buNone/>
            </a:pPr>
            <a:r>
              <a:rPr lang="en" sz="1600">
                <a:solidFill>
                  <a:srgbClr val="000000"/>
                </a:solidFill>
                <a:latin typeface="Calibri"/>
                <a:ea typeface="Calibri"/>
                <a:cs typeface="Calibri"/>
                <a:sym typeface="Calibri"/>
              </a:rPr>
              <a:t>P(x =4) = 210*0.000976563 = </a:t>
            </a:r>
            <a:r>
              <a:rPr lang="en" sz="1600" b="1">
                <a:solidFill>
                  <a:srgbClr val="000000"/>
                </a:solidFill>
                <a:latin typeface="Calibri"/>
                <a:ea typeface="Calibri"/>
                <a:cs typeface="Calibri"/>
                <a:sym typeface="Calibri"/>
              </a:rPr>
              <a:t>0.205</a:t>
            </a:r>
            <a:endParaRPr sz="1000" b="1">
              <a:solidFill>
                <a:srgbClr val="000000"/>
              </a:solidFill>
              <a:latin typeface="Calibri"/>
              <a:ea typeface="Calibri"/>
              <a:cs typeface="Calibri"/>
              <a:sym typeface="Calibri"/>
            </a:endParaRPr>
          </a:p>
        </p:txBody>
      </p:sp>
      <p:sp>
        <p:nvSpPr>
          <p:cNvPr id="772" name="Google Shape;772;p75"/>
          <p:cNvSpPr txBox="1">
            <a:spLocks noGrp="1"/>
          </p:cNvSpPr>
          <p:nvPr>
            <p:ph type="body" idx="1"/>
          </p:nvPr>
        </p:nvSpPr>
        <p:spPr>
          <a:xfrm>
            <a:off x="311700" y="923875"/>
            <a:ext cx="8487300" cy="8295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Calibri"/>
                <a:ea typeface="Calibri"/>
                <a:cs typeface="Calibri"/>
                <a:sym typeface="Calibri"/>
              </a:rPr>
              <a:t>Q -</a:t>
            </a:r>
            <a:r>
              <a:rPr lang="en" sz="1400">
                <a:solidFill>
                  <a:srgbClr val="000000"/>
                </a:solidFill>
                <a:latin typeface="Calibri"/>
                <a:ea typeface="Calibri"/>
                <a:cs typeface="Calibri"/>
                <a:sym typeface="Calibri"/>
              </a:rPr>
              <a:t>  If a coin is tossed 10 times, use binomial find the probability of: (a) Exactly 4 heads (b) At least 7 heads.</a:t>
            </a:r>
            <a:endParaRPr sz="1400">
              <a:solidFill>
                <a:srgbClr val="000000"/>
              </a:solidFill>
              <a:latin typeface="Calibri"/>
              <a:ea typeface="Calibri"/>
              <a:cs typeface="Calibri"/>
              <a:sym typeface="Calibri"/>
            </a:endParaRPr>
          </a:p>
          <a:p>
            <a:pPr marL="0" lvl="0" indent="0" algn="l" rtl="0">
              <a:spcBef>
                <a:spcPts val="1200"/>
              </a:spcBef>
              <a:spcAft>
                <a:spcPts val="1200"/>
              </a:spcAft>
              <a:buNone/>
            </a:pPr>
            <a:r>
              <a:rPr lang="en" sz="1400" b="1">
                <a:solidFill>
                  <a:srgbClr val="000000"/>
                </a:solidFill>
                <a:latin typeface="Calibri"/>
                <a:ea typeface="Calibri"/>
                <a:cs typeface="Calibri"/>
                <a:sym typeface="Calibri"/>
              </a:rPr>
              <a:t>Solution</a:t>
            </a:r>
            <a:r>
              <a:rPr lang="en" sz="1400">
                <a:solidFill>
                  <a:srgbClr val="000000"/>
                </a:solidFill>
                <a:latin typeface="Calibri"/>
                <a:ea typeface="Calibri"/>
                <a:cs typeface="Calibri"/>
                <a:sym typeface="Calibri"/>
              </a:rPr>
              <a:t> - No of trials = n = 10; Probability of head: p = 1/2 and probability of tail, q = 1/2</a:t>
            </a:r>
            <a:endParaRPr sz="1000">
              <a:solidFill>
                <a:srgbClr val="000000"/>
              </a:solidFill>
              <a:latin typeface="Calibri"/>
              <a:ea typeface="Calibri"/>
              <a:cs typeface="Calibri"/>
              <a:sym typeface="Calibri"/>
            </a:endParaRPr>
          </a:p>
        </p:txBody>
      </p:sp>
      <p:sp>
        <p:nvSpPr>
          <p:cNvPr id="773" name="Google Shape;773;p75"/>
          <p:cNvSpPr txBox="1">
            <a:spLocks noGrp="1"/>
          </p:cNvSpPr>
          <p:nvPr>
            <p:ph type="body" idx="1"/>
          </p:nvPr>
        </p:nvSpPr>
        <p:spPr>
          <a:xfrm>
            <a:off x="4502700" y="1914475"/>
            <a:ext cx="4203600" cy="18219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latin typeface="Calibri"/>
                <a:ea typeface="Calibri"/>
                <a:cs typeface="Calibri"/>
                <a:sym typeface="Calibri"/>
              </a:rPr>
              <a:t>Probability of exactly 7 or more heads:</a:t>
            </a:r>
            <a:endParaRPr sz="1400" b="1">
              <a:solidFill>
                <a:srgbClr val="000000"/>
              </a:solidFill>
              <a:latin typeface="Calibri"/>
              <a:ea typeface="Calibri"/>
              <a:cs typeface="Calibri"/>
              <a:sym typeface="Calibri"/>
            </a:endParaRPr>
          </a:p>
          <a:p>
            <a:pPr marL="0" lvl="0" indent="0" algn="l" rtl="0">
              <a:spcBef>
                <a:spcPts val="1200"/>
              </a:spcBef>
              <a:spcAft>
                <a:spcPts val="0"/>
              </a:spcAft>
              <a:buNone/>
            </a:pPr>
            <a:r>
              <a:rPr lang="en" sz="1600" b="1">
                <a:solidFill>
                  <a:srgbClr val="000000"/>
                </a:solidFill>
                <a:latin typeface="Calibri"/>
                <a:ea typeface="Calibri"/>
                <a:cs typeface="Calibri"/>
                <a:sym typeface="Calibri"/>
              </a:rPr>
              <a:t>P(X &gt;= 7) = P(x=7) + P(x=8) + P(x=9) + P(x=10)</a:t>
            </a:r>
            <a:endParaRPr sz="1600" b="1">
              <a:solidFill>
                <a:srgbClr val="000000"/>
              </a:solidFill>
              <a:latin typeface="Calibri"/>
              <a:ea typeface="Calibri"/>
              <a:cs typeface="Calibri"/>
              <a:sym typeface="Calibri"/>
            </a:endParaRPr>
          </a:p>
          <a:p>
            <a:pPr marL="0" lvl="0" indent="0" algn="l" rtl="0">
              <a:spcBef>
                <a:spcPts val="1200"/>
              </a:spcBef>
              <a:spcAft>
                <a:spcPts val="0"/>
              </a:spcAft>
              <a:buNone/>
            </a:pPr>
            <a:r>
              <a:rPr lang="en" sz="1600">
                <a:solidFill>
                  <a:srgbClr val="000000"/>
                </a:solidFill>
                <a:latin typeface="Calibri"/>
                <a:ea typeface="Calibri"/>
                <a:cs typeface="Calibri"/>
                <a:sym typeface="Calibri"/>
              </a:rPr>
              <a:t>Use  COMBIN in excel to get the value of )</a:t>
            </a:r>
            <a:endParaRPr sz="1600">
              <a:solidFill>
                <a:srgbClr val="000000"/>
              </a:solidFill>
              <a:latin typeface="Calibri"/>
              <a:ea typeface="Calibri"/>
              <a:cs typeface="Calibri"/>
              <a:sym typeface="Calibri"/>
            </a:endParaRPr>
          </a:p>
          <a:p>
            <a:pPr marL="0" lvl="0" indent="0" algn="l" rtl="0">
              <a:spcBef>
                <a:spcPts val="1200"/>
              </a:spcBef>
              <a:spcAft>
                <a:spcPts val="0"/>
              </a:spcAft>
              <a:buNone/>
            </a:pPr>
            <a:r>
              <a:rPr lang="en" sz="1600">
                <a:solidFill>
                  <a:srgbClr val="000000"/>
                </a:solidFill>
                <a:latin typeface="Calibri"/>
                <a:ea typeface="Calibri"/>
                <a:cs typeface="Calibri"/>
                <a:sym typeface="Calibri"/>
              </a:rPr>
              <a:t>= (</a:t>
            </a:r>
            <a:r>
              <a:rPr lang="en" sz="1600" b="1" baseline="30000">
                <a:solidFill>
                  <a:srgbClr val="000000"/>
                </a:solidFill>
                <a:latin typeface="Calibri"/>
                <a:ea typeface="Calibri"/>
                <a:cs typeface="Calibri"/>
                <a:sym typeface="Calibri"/>
              </a:rPr>
              <a:t>10</a:t>
            </a:r>
            <a:r>
              <a:rPr lang="en" sz="1600" b="1">
                <a:solidFill>
                  <a:srgbClr val="000000"/>
                </a:solidFill>
                <a:latin typeface="Calibri"/>
                <a:ea typeface="Calibri"/>
                <a:cs typeface="Calibri"/>
                <a:sym typeface="Calibri"/>
              </a:rPr>
              <a:t>C</a:t>
            </a:r>
            <a:r>
              <a:rPr lang="en" sz="1600" b="1" baseline="-25000">
                <a:solidFill>
                  <a:srgbClr val="000000"/>
                </a:solidFill>
                <a:latin typeface="Calibri"/>
                <a:ea typeface="Calibri"/>
                <a:cs typeface="Calibri"/>
                <a:sym typeface="Calibri"/>
              </a:rPr>
              <a:t>7</a:t>
            </a:r>
            <a:r>
              <a:rPr lang="en" sz="1600">
                <a:solidFill>
                  <a:srgbClr val="000000"/>
                </a:solidFill>
                <a:latin typeface="Calibri"/>
                <a:ea typeface="Calibri"/>
                <a:cs typeface="Calibri"/>
                <a:sym typeface="Calibri"/>
              </a:rPr>
              <a:t>+</a:t>
            </a:r>
            <a:r>
              <a:rPr lang="en" sz="1600" b="1" baseline="30000">
                <a:solidFill>
                  <a:srgbClr val="000000"/>
                </a:solidFill>
                <a:latin typeface="Calibri"/>
                <a:ea typeface="Calibri"/>
                <a:cs typeface="Calibri"/>
                <a:sym typeface="Calibri"/>
              </a:rPr>
              <a:t>10</a:t>
            </a:r>
            <a:r>
              <a:rPr lang="en" sz="1600" b="1">
                <a:solidFill>
                  <a:srgbClr val="000000"/>
                </a:solidFill>
                <a:latin typeface="Calibri"/>
                <a:ea typeface="Calibri"/>
                <a:cs typeface="Calibri"/>
                <a:sym typeface="Calibri"/>
              </a:rPr>
              <a:t>C</a:t>
            </a:r>
            <a:r>
              <a:rPr lang="en" sz="1600" b="1" baseline="-25000">
                <a:solidFill>
                  <a:srgbClr val="000000"/>
                </a:solidFill>
                <a:latin typeface="Calibri"/>
                <a:ea typeface="Calibri"/>
                <a:cs typeface="Calibri"/>
                <a:sym typeface="Calibri"/>
              </a:rPr>
              <a:t>8</a:t>
            </a:r>
            <a:r>
              <a:rPr lang="en" sz="1600">
                <a:solidFill>
                  <a:srgbClr val="000000"/>
                </a:solidFill>
                <a:latin typeface="Calibri"/>
                <a:ea typeface="Calibri"/>
                <a:cs typeface="Calibri"/>
                <a:sym typeface="Calibri"/>
              </a:rPr>
              <a:t>+</a:t>
            </a:r>
            <a:r>
              <a:rPr lang="en" sz="1600" b="1" baseline="30000">
                <a:solidFill>
                  <a:srgbClr val="000000"/>
                </a:solidFill>
                <a:latin typeface="Calibri"/>
                <a:ea typeface="Calibri"/>
                <a:cs typeface="Calibri"/>
                <a:sym typeface="Calibri"/>
              </a:rPr>
              <a:t>10</a:t>
            </a:r>
            <a:r>
              <a:rPr lang="en" sz="1600" b="1">
                <a:solidFill>
                  <a:srgbClr val="000000"/>
                </a:solidFill>
                <a:latin typeface="Calibri"/>
                <a:ea typeface="Calibri"/>
                <a:cs typeface="Calibri"/>
                <a:sym typeface="Calibri"/>
              </a:rPr>
              <a:t>C</a:t>
            </a:r>
            <a:r>
              <a:rPr lang="en" sz="1600" b="1" baseline="-25000">
                <a:solidFill>
                  <a:srgbClr val="000000"/>
                </a:solidFill>
                <a:latin typeface="Calibri"/>
                <a:ea typeface="Calibri"/>
                <a:cs typeface="Calibri"/>
                <a:sym typeface="Calibri"/>
              </a:rPr>
              <a:t>9</a:t>
            </a:r>
            <a:r>
              <a:rPr lang="en" sz="1600">
                <a:solidFill>
                  <a:srgbClr val="000000"/>
                </a:solidFill>
                <a:latin typeface="Calibri"/>
                <a:ea typeface="Calibri"/>
                <a:cs typeface="Calibri"/>
                <a:sym typeface="Calibri"/>
              </a:rPr>
              <a:t>+</a:t>
            </a:r>
            <a:r>
              <a:rPr lang="en" sz="1600" b="1" baseline="30000">
                <a:solidFill>
                  <a:srgbClr val="000000"/>
                </a:solidFill>
                <a:latin typeface="Calibri"/>
                <a:ea typeface="Calibri"/>
                <a:cs typeface="Calibri"/>
                <a:sym typeface="Calibri"/>
              </a:rPr>
              <a:t>10</a:t>
            </a:r>
            <a:r>
              <a:rPr lang="en" sz="1600" b="1">
                <a:solidFill>
                  <a:srgbClr val="000000"/>
                </a:solidFill>
                <a:latin typeface="Calibri"/>
                <a:ea typeface="Calibri"/>
                <a:cs typeface="Calibri"/>
                <a:sym typeface="Calibri"/>
              </a:rPr>
              <a:t>C</a:t>
            </a:r>
            <a:r>
              <a:rPr lang="en" sz="1600" b="1" baseline="-25000">
                <a:solidFill>
                  <a:srgbClr val="000000"/>
                </a:solidFill>
                <a:latin typeface="Calibri"/>
                <a:ea typeface="Calibri"/>
                <a:cs typeface="Calibri"/>
                <a:sym typeface="Calibri"/>
              </a:rPr>
              <a:t>10</a:t>
            </a:r>
            <a:r>
              <a:rPr lang="en" sz="1600">
                <a:solidFill>
                  <a:srgbClr val="000000"/>
                </a:solidFill>
                <a:latin typeface="Calibri"/>
                <a:ea typeface="Calibri"/>
                <a:cs typeface="Calibri"/>
                <a:sym typeface="Calibri"/>
              </a:rPr>
              <a:t>)*(2)</a:t>
            </a:r>
            <a:r>
              <a:rPr lang="en" sz="1600" b="1" baseline="30000">
                <a:solidFill>
                  <a:srgbClr val="000000"/>
                </a:solidFill>
                <a:latin typeface="Calibri"/>
                <a:ea typeface="Calibri"/>
                <a:cs typeface="Calibri"/>
                <a:sym typeface="Calibri"/>
              </a:rPr>
              <a:t>10</a:t>
            </a:r>
            <a:endParaRPr sz="1600" b="1" baseline="30000">
              <a:solidFill>
                <a:srgbClr val="000000"/>
              </a:solidFill>
              <a:latin typeface="Calibri"/>
              <a:ea typeface="Calibri"/>
              <a:cs typeface="Calibri"/>
              <a:sym typeface="Calibri"/>
            </a:endParaRPr>
          </a:p>
          <a:p>
            <a:pPr marL="0" lvl="0" indent="0" algn="l" rtl="0">
              <a:spcBef>
                <a:spcPts val="1200"/>
              </a:spcBef>
              <a:spcAft>
                <a:spcPts val="1200"/>
              </a:spcAft>
              <a:buNone/>
            </a:pPr>
            <a:r>
              <a:rPr lang="en" sz="1600">
                <a:solidFill>
                  <a:srgbClr val="000000"/>
                </a:solidFill>
                <a:latin typeface="Calibri"/>
                <a:ea typeface="Calibri"/>
                <a:cs typeface="Calibri"/>
                <a:sym typeface="Calibri"/>
              </a:rPr>
              <a:t>= 0.1171875 + 0.043945313 + 0.009765625 + 0.000976563= </a:t>
            </a:r>
            <a:r>
              <a:rPr lang="en" sz="1600" b="1">
                <a:solidFill>
                  <a:srgbClr val="000000"/>
                </a:solidFill>
                <a:latin typeface="Calibri"/>
                <a:ea typeface="Calibri"/>
                <a:cs typeface="Calibri"/>
                <a:sym typeface="Calibri"/>
              </a:rPr>
              <a:t>0.171875</a:t>
            </a:r>
            <a:endParaRPr sz="1600" b="1">
              <a:solidFill>
                <a:srgbClr val="000000"/>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6"/>
          <p:cNvSpPr/>
          <p:nvPr/>
        </p:nvSpPr>
        <p:spPr>
          <a:xfrm>
            <a:off x="178950" y="740900"/>
            <a:ext cx="5446800" cy="42675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txBox="1">
            <a:spLocks noGrp="1"/>
          </p:cNvSpPr>
          <p:nvPr>
            <p:ph type="body" idx="1"/>
          </p:nvPr>
        </p:nvSpPr>
        <p:spPr>
          <a:xfrm>
            <a:off x="159300" y="771475"/>
            <a:ext cx="5446800" cy="4371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400">
                <a:solidFill>
                  <a:srgbClr val="000000"/>
                </a:solidFill>
                <a:latin typeface="Calibri"/>
                <a:ea typeface="Calibri"/>
                <a:cs typeface="Calibri"/>
                <a:sym typeface="Calibri"/>
              </a:rPr>
              <a:t>Poisson distribution is a discrete distribution function that is useful for </a:t>
            </a:r>
            <a:r>
              <a:rPr lang="en" sz="1400" b="1">
                <a:solidFill>
                  <a:srgbClr val="000000"/>
                </a:solidFill>
                <a:latin typeface="Calibri"/>
                <a:ea typeface="Calibri"/>
                <a:cs typeface="Calibri"/>
                <a:sym typeface="Calibri"/>
              </a:rPr>
              <a:t>characterizing events with very low probabilities of occurrence within some definite time or space.</a:t>
            </a:r>
            <a:r>
              <a:rPr lang="en" sz="1400">
                <a:solidFill>
                  <a:srgbClr val="000000"/>
                </a:solidFill>
                <a:latin typeface="Calibri"/>
                <a:ea typeface="Calibri"/>
                <a:cs typeface="Calibri"/>
                <a:sym typeface="Calibri"/>
              </a:rPr>
              <a:t> It is applicable in events that have a large number of rare and independent possible events. It is used to estimate how many times an event is likely to occur within the given period of time.  Some examples of Poisson Distribution are - </a:t>
            </a:r>
            <a:endParaRPr sz="1400">
              <a:solidFill>
                <a:srgbClr val="000000"/>
              </a:solidFill>
              <a:latin typeface="Calibri"/>
              <a:ea typeface="Calibri"/>
              <a:cs typeface="Calibri"/>
              <a:sym typeface="Calibri"/>
            </a:endParaRPr>
          </a:p>
          <a:p>
            <a:pPr marL="0" lvl="0" indent="0" algn="l" rtl="0">
              <a:spcBef>
                <a:spcPts val="1200"/>
              </a:spcBef>
              <a:spcAft>
                <a:spcPts val="0"/>
              </a:spcAft>
              <a:buNone/>
            </a:pPr>
            <a:r>
              <a:rPr lang="en" sz="1400">
                <a:solidFill>
                  <a:srgbClr val="000000"/>
                </a:solidFill>
                <a:latin typeface="Calibri"/>
                <a:ea typeface="Calibri"/>
                <a:cs typeface="Calibri"/>
                <a:sym typeface="Calibri"/>
              </a:rPr>
              <a:t>a) On a toll, a car arrives at a mean rate of 10 per min. What is the probability of arrival of 50 cars in 1 minute. </a:t>
            </a:r>
            <a:endParaRPr sz="1400">
              <a:solidFill>
                <a:srgbClr val="000000"/>
              </a:solidFill>
              <a:latin typeface="Calibri"/>
              <a:ea typeface="Calibri"/>
              <a:cs typeface="Calibri"/>
              <a:sym typeface="Calibri"/>
            </a:endParaRPr>
          </a:p>
          <a:p>
            <a:pPr marL="0" lvl="0" indent="0" algn="l" rtl="0">
              <a:spcBef>
                <a:spcPts val="1200"/>
              </a:spcBef>
              <a:spcAft>
                <a:spcPts val="0"/>
              </a:spcAft>
              <a:buNone/>
            </a:pPr>
            <a:r>
              <a:rPr lang="en" sz="1400">
                <a:solidFill>
                  <a:srgbClr val="000000"/>
                </a:solidFill>
                <a:latin typeface="Calibri"/>
                <a:ea typeface="Calibri"/>
                <a:cs typeface="Calibri"/>
                <a:sym typeface="Calibri"/>
              </a:rPr>
              <a:t>b) 2% of the phones manufactured by Samsung are defective, what is the probability that 10 phones turn defective in a sample of 200. </a:t>
            </a:r>
            <a:endParaRPr sz="1400">
              <a:solidFill>
                <a:srgbClr val="000000"/>
              </a:solidFill>
              <a:latin typeface="Calibri"/>
              <a:ea typeface="Calibri"/>
              <a:cs typeface="Calibri"/>
              <a:sym typeface="Calibri"/>
            </a:endParaRPr>
          </a:p>
          <a:p>
            <a:pPr marL="0" lvl="0" indent="0" algn="l" rtl="0">
              <a:spcBef>
                <a:spcPts val="1200"/>
              </a:spcBef>
              <a:spcAft>
                <a:spcPts val="0"/>
              </a:spcAft>
              <a:buNone/>
            </a:pPr>
            <a:r>
              <a:rPr lang="en" sz="1400">
                <a:solidFill>
                  <a:srgbClr val="000000"/>
                </a:solidFill>
                <a:latin typeface="Calibri"/>
                <a:ea typeface="Calibri"/>
                <a:cs typeface="Calibri"/>
                <a:sym typeface="Calibri"/>
              </a:rPr>
              <a:t>c) Mc’donalds restaurant has 200 customers coming every evening. What is the probability that on a day 400 customers turn up</a:t>
            </a:r>
            <a:endParaRPr sz="1400">
              <a:solidFill>
                <a:srgbClr val="000000"/>
              </a:solidFill>
              <a:latin typeface="Calibri"/>
              <a:ea typeface="Calibri"/>
              <a:cs typeface="Calibri"/>
              <a:sym typeface="Calibri"/>
            </a:endParaRPr>
          </a:p>
          <a:p>
            <a:pPr marL="0" lvl="0" indent="0" algn="l" rtl="0">
              <a:spcBef>
                <a:spcPts val="1200"/>
              </a:spcBef>
              <a:spcAft>
                <a:spcPts val="0"/>
              </a:spcAft>
              <a:buNone/>
            </a:pPr>
            <a:r>
              <a:rPr lang="en" sz="1400">
                <a:solidFill>
                  <a:srgbClr val="000000"/>
                </a:solidFill>
                <a:latin typeface="Calibri"/>
                <a:ea typeface="Calibri"/>
                <a:cs typeface="Calibri"/>
                <a:sym typeface="Calibri"/>
              </a:rPr>
              <a:t>It is used under the condition when - the </a:t>
            </a:r>
            <a:r>
              <a:rPr lang="en" sz="1400" b="1">
                <a:solidFill>
                  <a:srgbClr val="000000"/>
                </a:solidFill>
                <a:latin typeface="Calibri"/>
                <a:ea typeface="Calibri"/>
                <a:cs typeface="Calibri"/>
                <a:sym typeface="Calibri"/>
              </a:rPr>
              <a:t>no. of trails ‘n’ tends to infinity</a:t>
            </a:r>
            <a:r>
              <a:rPr lang="en" sz="1400">
                <a:solidFill>
                  <a:srgbClr val="000000"/>
                </a:solidFill>
                <a:latin typeface="Calibri"/>
                <a:ea typeface="Calibri"/>
                <a:cs typeface="Calibri"/>
                <a:sym typeface="Calibri"/>
              </a:rPr>
              <a:t> the probability of </a:t>
            </a:r>
            <a:r>
              <a:rPr lang="en" sz="1400" b="1">
                <a:solidFill>
                  <a:srgbClr val="000000"/>
                </a:solidFill>
                <a:latin typeface="Calibri"/>
                <a:ea typeface="Calibri"/>
                <a:cs typeface="Calibri"/>
                <a:sym typeface="Calibri"/>
              </a:rPr>
              <a:t>Success ‘p’ tends to zero. </a:t>
            </a:r>
            <a:endParaRPr sz="1400" b="1">
              <a:solidFill>
                <a:srgbClr val="000000"/>
              </a:solidFill>
              <a:latin typeface="Calibri"/>
              <a:ea typeface="Calibri"/>
              <a:cs typeface="Calibri"/>
              <a:sym typeface="Calibri"/>
            </a:endParaRPr>
          </a:p>
          <a:p>
            <a:pPr marL="0" lvl="0" indent="0" algn="l" rtl="0">
              <a:spcBef>
                <a:spcPts val="1200"/>
              </a:spcBef>
              <a:spcAft>
                <a:spcPts val="1200"/>
              </a:spcAft>
              <a:buNone/>
            </a:pPr>
            <a:r>
              <a:rPr lang="en" sz="1400">
                <a:solidFill>
                  <a:srgbClr val="000000"/>
                </a:solidFill>
                <a:latin typeface="Calibri"/>
                <a:ea typeface="Calibri"/>
                <a:cs typeface="Calibri"/>
                <a:sym typeface="Calibri"/>
              </a:rPr>
              <a:t>Thus np = 1 i.e. a finite number.</a:t>
            </a:r>
            <a:endParaRPr sz="1400">
              <a:solidFill>
                <a:srgbClr val="000000"/>
              </a:solidFill>
              <a:latin typeface="Calibri"/>
              <a:ea typeface="Calibri"/>
              <a:cs typeface="Calibri"/>
              <a:sym typeface="Calibri"/>
            </a:endParaRPr>
          </a:p>
        </p:txBody>
      </p:sp>
      <p:sp>
        <p:nvSpPr>
          <p:cNvPr id="780" name="Google Shape;780;p76"/>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781" name="Google Shape;781;p76"/>
          <p:cNvSpPr txBox="1">
            <a:spLocks noGrp="1"/>
          </p:cNvSpPr>
          <p:nvPr>
            <p:ph type="title"/>
          </p:nvPr>
        </p:nvSpPr>
        <p:spPr>
          <a:xfrm>
            <a:off x="83100" y="64025"/>
            <a:ext cx="30198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Roboto"/>
                <a:ea typeface="Roboto"/>
                <a:cs typeface="Roboto"/>
                <a:sym typeface="Roboto"/>
              </a:rPr>
              <a:t>Poisson</a:t>
            </a:r>
            <a:r>
              <a:rPr lang="en" sz="2400" b="0">
                <a:solidFill>
                  <a:srgbClr val="000000"/>
                </a:solidFill>
                <a:latin typeface="Roboto"/>
                <a:ea typeface="Roboto"/>
                <a:cs typeface="Roboto"/>
                <a:sym typeface="Roboto"/>
              </a:rPr>
              <a:t> Distribution</a:t>
            </a:r>
            <a:endParaRPr sz="2400" b="0">
              <a:solidFill>
                <a:srgbClr val="000000"/>
              </a:solidFill>
              <a:latin typeface="Roboto"/>
              <a:ea typeface="Roboto"/>
              <a:cs typeface="Roboto"/>
              <a:sym typeface="Roboto"/>
            </a:endParaRPr>
          </a:p>
        </p:txBody>
      </p:sp>
      <p:pic>
        <p:nvPicPr>
          <p:cNvPr id="782" name="Google Shape;782;p76"/>
          <p:cNvPicPr preferRelativeResize="0"/>
          <p:nvPr/>
        </p:nvPicPr>
        <p:blipFill rotWithShape="1">
          <a:blip r:embed="rId3">
            <a:alphaModFix/>
          </a:blip>
          <a:srcRect l="7525" r="11724" b="4278"/>
          <a:stretch/>
        </p:blipFill>
        <p:spPr>
          <a:xfrm>
            <a:off x="5883000" y="1765694"/>
            <a:ext cx="3108550" cy="2072705"/>
          </a:xfrm>
          <a:prstGeom prst="rect">
            <a:avLst/>
          </a:prstGeom>
          <a:noFill/>
          <a:ln>
            <a:noFill/>
          </a:ln>
        </p:spPr>
      </p:pic>
      <p:sp>
        <p:nvSpPr>
          <p:cNvPr id="783" name="Google Shape;783;p76"/>
          <p:cNvSpPr txBox="1">
            <a:spLocks noGrp="1"/>
          </p:cNvSpPr>
          <p:nvPr>
            <p:ph type="body" idx="1"/>
          </p:nvPr>
        </p:nvSpPr>
        <p:spPr>
          <a:xfrm>
            <a:off x="6102900" y="3791300"/>
            <a:ext cx="2895300" cy="4323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 sz="1200" b="1">
                <a:solidFill>
                  <a:srgbClr val="000000"/>
                </a:solidFill>
                <a:latin typeface="Calibri"/>
                <a:ea typeface="Calibri"/>
                <a:cs typeface="Calibri"/>
                <a:sym typeface="Calibri"/>
              </a:rPr>
              <a:t>Occurence of variable/ unit of time </a:t>
            </a:r>
            <a:endParaRPr sz="1200" b="1">
              <a:solidFill>
                <a:srgbClr val="000000"/>
              </a:solidFill>
              <a:latin typeface="Calibri"/>
              <a:ea typeface="Calibri"/>
              <a:cs typeface="Calibri"/>
              <a:sym typeface="Calibri"/>
            </a:endParaRPr>
          </a:p>
        </p:txBody>
      </p:sp>
      <p:sp>
        <p:nvSpPr>
          <p:cNvPr id="784" name="Google Shape;784;p76"/>
          <p:cNvSpPr txBox="1">
            <a:spLocks noGrp="1"/>
          </p:cNvSpPr>
          <p:nvPr>
            <p:ph type="body" idx="1"/>
          </p:nvPr>
        </p:nvSpPr>
        <p:spPr>
          <a:xfrm rot="-5400000">
            <a:off x="4938300" y="2626700"/>
            <a:ext cx="1871700" cy="4323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SzPts val="935"/>
              <a:buNone/>
            </a:pPr>
            <a:r>
              <a:rPr lang="en" sz="1090" b="1">
                <a:solidFill>
                  <a:srgbClr val="000000"/>
                </a:solidFill>
                <a:latin typeface="Calibri"/>
                <a:ea typeface="Calibri"/>
                <a:cs typeface="Calibri"/>
                <a:sym typeface="Calibri"/>
              </a:rPr>
              <a:t>Probability of the occurrence</a:t>
            </a:r>
            <a:endParaRPr sz="1090" b="1">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7"/>
          <p:cNvSpPr/>
          <p:nvPr/>
        </p:nvSpPr>
        <p:spPr>
          <a:xfrm>
            <a:off x="178950" y="740900"/>
            <a:ext cx="5088900" cy="40680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7"/>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791" name="Google Shape;791;p77"/>
          <p:cNvSpPr txBox="1">
            <a:spLocks noGrp="1"/>
          </p:cNvSpPr>
          <p:nvPr>
            <p:ph type="title"/>
          </p:nvPr>
        </p:nvSpPr>
        <p:spPr>
          <a:xfrm>
            <a:off x="83100" y="64025"/>
            <a:ext cx="30198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Roboto"/>
                <a:ea typeface="Roboto"/>
                <a:cs typeface="Roboto"/>
                <a:sym typeface="Roboto"/>
              </a:rPr>
              <a:t>Poisson</a:t>
            </a:r>
            <a:r>
              <a:rPr lang="en" sz="2400" b="0">
                <a:solidFill>
                  <a:srgbClr val="000000"/>
                </a:solidFill>
                <a:latin typeface="Roboto"/>
                <a:ea typeface="Roboto"/>
                <a:cs typeface="Roboto"/>
                <a:sym typeface="Roboto"/>
              </a:rPr>
              <a:t> Distribution</a:t>
            </a:r>
            <a:endParaRPr sz="2400" b="0">
              <a:solidFill>
                <a:srgbClr val="000000"/>
              </a:solidFill>
              <a:latin typeface="Roboto"/>
              <a:ea typeface="Roboto"/>
              <a:cs typeface="Roboto"/>
              <a:sym typeface="Roboto"/>
            </a:endParaRPr>
          </a:p>
        </p:txBody>
      </p:sp>
      <p:sp>
        <p:nvSpPr>
          <p:cNvPr id="792" name="Google Shape;792;p77"/>
          <p:cNvSpPr txBox="1">
            <a:spLocks noGrp="1"/>
          </p:cNvSpPr>
          <p:nvPr>
            <p:ph type="body" idx="1"/>
          </p:nvPr>
        </p:nvSpPr>
        <p:spPr>
          <a:xfrm>
            <a:off x="235500" y="819500"/>
            <a:ext cx="5395800" cy="15981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400" b="1">
                <a:solidFill>
                  <a:srgbClr val="000000"/>
                </a:solidFill>
                <a:latin typeface="Calibri"/>
                <a:ea typeface="Calibri"/>
                <a:cs typeface="Calibri"/>
                <a:sym typeface="Calibri"/>
              </a:rPr>
              <a:t>Properties of Poisson Distribution -</a:t>
            </a:r>
            <a:endParaRPr sz="1400" b="1">
              <a:solidFill>
                <a:srgbClr val="000000"/>
              </a:solidFill>
              <a:latin typeface="Calibri"/>
              <a:ea typeface="Calibri"/>
              <a:cs typeface="Calibri"/>
              <a:sym typeface="Calibri"/>
            </a:endParaRPr>
          </a:p>
          <a:p>
            <a:pPr marL="457200" lvl="0" indent="-317500" algn="l" rtl="0">
              <a:spcBef>
                <a:spcPts val="12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Events are independent and occur at random</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The number of trails is infinitely large</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The variable of interest has a discrete outcome</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Mean = Variance = λ</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np = λ is finite, where λ is constant</a:t>
            </a:r>
            <a:endParaRPr sz="1400">
              <a:solidFill>
                <a:srgbClr val="000000"/>
              </a:solidFill>
              <a:latin typeface="Calibri"/>
              <a:ea typeface="Calibri"/>
              <a:cs typeface="Calibri"/>
              <a:sym typeface="Calibri"/>
            </a:endParaRPr>
          </a:p>
        </p:txBody>
      </p:sp>
      <p:pic>
        <p:nvPicPr>
          <p:cNvPr id="793" name="Google Shape;793;p77"/>
          <p:cNvPicPr preferRelativeResize="0"/>
          <p:nvPr/>
        </p:nvPicPr>
        <p:blipFill>
          <a:blip r:embed="rId3">
            <a:alphaModFix/>
          </a:blip>
          <a:stretch>
            <a:fillRect/>
          </a:stretch>
        </p:blipFill>
        <p:spPr>
          <a:xfrm>
            <a:off x="5326425" y="1151901"/>
            <a:ext cx="3638474" cy="1507476"/>
          </a:xfrm>
          <a:prstGeom prst="rect">
            <a:avLst/>
          </a:prstGeom>
          <a:noFill/>
          <a:ln>
            <a:noFill/>
          </a:ln>
        </p:spPr>
      </p:pic>
      <p:sp>
        <p:nvSpPr>
          <p:cNvPr id="794" name="Google Shape;794;p77"/>
          <p:cNvSpPr txBox="1">
            <a:spLocks noGrp="1"/>
          </p:cNvSpPr>
          <p:nvPr>
            <p:ph type="body" idx="1"/>
          </p:nvPr>
        </p:nvSpPr>
        <p:spPr>
          <a:xfrm>
            <a:off x="235500" y="2724500"/>
            <a:ext cx="4924800" cy="19593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400" b="1">
                <a:solidFill>
                  <a:srgbClr val="000000"/>
                </a:solidFill>
                <a:latin typeface="Calibri"/>
                <a:ea typeface="Calibri"/>
                <a:cs typeface="Calibri"/>
                <a:sym typeface="Calibri"/>
              </a:rPr>
              <a:t>Applications of Poisson Distribution -</a:t>
            </a:r>
            <a:endParaRPr sz="1400" b="1">
              <a:solidFill>
                <a:srgbClr val="000000"/>
              </a:solidFill>
              <a:latin typeface="Calibri"/>
              <a:ea typeface="Calibri"/>
              <a:cs typeface="Calibri"/>
              <a:sym typeface="Calibri"/>
            </a:endParaRPr>
          </a:p>
          <a:p>
            <a:pPr marL="457200" lvl="0" indent="-317500" algn="l" rtl="0">
              <a:spcBef>
                <a:spcPts val="12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Count the number of defects of a finished product</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Count the number of deaths in a country by any disease or natural calamity</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Count the number of infected plants in the field</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Count the number of bacteria in the organisms or the radioactive decay in atoms</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Calculate the waiting time between the events.</a:t>
            </a:r>
            <a:endParaRPr sz="1400">
              <a:solidFill>
                <a:srgbClr val="000000"/>
              </a:solidFill>
              <a:latin typeface="Calibri"/>
              <a:ea typeface="Calibri"/>
              <a:cs typeface="Calibri"/>
              <a:sym typeface="Calibri"/>
            </a:endParaRPr>
          </a:p>
        </p:txBody>
      </p:sp>
      <p:sp>
        <p:nvSpPr>
          <p:cNvPr id="795" name="Google Shape;795;p77"/>
          <p:cNvSpPr txBox="1">
            <a:spLocks noGrp="1"/>
          </p:cNvSpPr>
          <p:nvPr>
            <p:ph type="body" idx="1"/>
          </p:nvPr>
        </p:nvSpPr>
        <p:spPr>
          <a:xfrm>
            <a:off x="5464300" y="2721525"/>
            <a:ext cx="3019800" cy="195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000000"/>
                </a:solidFill>
                <a:latin typeface="Calibri"/>
                <a:ea typeface="Calibri"/>
                <a:cs typeface="Calibri"/>
                <a:sym typeface="Calibri"/>
              </a:rPr>
              <a:t>Where - </a:t>
            </a:r>
            <a:endParaRPr sz="1400">
              <a:solidFill>
                <a:srgbClr val="000000"/>
              </a:solidFill>
              <a:latin typeface="Calibri"/>
              <a:ea typeface="Calibri"/>
              <a:cs typeface="Calibri"/>
              <a:sym typeface="Calibri"/>
            </a:endParaRPr>
          </a:p>
          <a:p>
            <a:pPr marL="0" lvl="0" indent="0" algn="l" rtl="0">
              <a:spcBef>
                <a:spcPts val="1200"/>
              </a:spcBef>
              <a:spcAft>
                <a:spcPts val="0"/>
              </a:spcAft>
              <a:buNone/>
            </a:pPr>
            <a:r>
              <a:rPr lang="en" sz="1400" b="1">
                <a:solidFill>
                  <a:srgbClr val="000000"/>
                </a:solidFill>
                <a:latin typeface="Calibri"/>
                <a:ea typeface="Calibri"/>
                <a:cs typeface="Calibri"/>
                <a:sym typeface="Calibri"/>
              </a:rPr>
              <a:t>λ</a:t>
            </a:r>
            <a:r>
              <a:rPr lang="en" sz="1400">
                <a:solidFill>
                  <a:srgbClr val="000000"/>
                </a:solidFill>
                <a:latin typeface="Calibri"/>
                <a:ea typeface="Calibri"/>
                <a:cs typeface="Calibri"/>
                <a:sym typeface="Calibri"/>
              </a:rPr>
              <a:t> - is the average number of times an event occurs</a:t>
            </a:r>
            <a:endParaRPr sz="1400">
              <a:solidFill>
                <a:srgbClr val="000000"/>
              </a:solidFill>
              <a:latin typeface="Calibri"/>
              <a:ea typeface="Calibri"/>
              <a:cs typeface="Calibri"/>
              <a:sym typeface="Calibri"/>
            </a:endParaRPr>
          </a:p>
          <a:p>
            <a:pPr marL="0" lvl="0" indent="0" algn="l" rtl="0">
              <a:spcBef>
                <a:spcPts val="1200"/>
              </a:spcBef>
              <a:spcAft>
                <a:spcPts val="1200"/>
              </a:spcAft>
              <a:buNone/>
            </a:pPr>
            <a:r>
              <a:rPr lang="en" sz="1400">
                <a:solidFill>
                  <a:srgbClr val="000000"/>
                </a:solidFill>
                <a:latin typeface="Calibri"/>
                <a:ea typeface="Calibri"/>
                <a:cs typeface="Calibri"/>
                <a:sym typeface="Calibri"/>
              </a:rPr>
              <a:t>e -  is Euler’s constant (approximately 2.718)</a:t>
            </a:r>
            <a:endParaRPr sz="1400">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8"/>
          <p:cNvSpPr txBox="1">
            <a:spLocks noGrp="1"/>
          </p:cNvSpPr>
          <p:nvPr>
            <p:ph type="title"/>
          </p:nvPr>
        </p:nvSpPr>
        <p:spPr>
          <a:xfrm>
            <a:off x="83100" y="64025"/>
            <a:ext cx="52572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Roboto"/>
                <a:ea typeface="Roboto"/>
                <a:cs typeface="Roboto"/>
                <a:sym typeface="Roboto"/>
              </a:rPr>
              <a:t>Poisson</a:t>
            </a:r>
            <a:r>
              <a:rPr lang="en" sz="2400" b="0">
                <a:solidFill>
                  <a:srgbClr val="000000"/>
                </a:solidFill>
                <a:latin typeface="Roboto"/>
                <a:ea typeface="Roboto"/>
                <a:cs typeface="Roboto"/>
                <a:sym typeface="Roboto"/>
              </a:rPr>
              <a:t> Distribution - Example</a:t>
            </a:r>
            <a:endParaRPr sz="2400" b="0">
              <a:solidFill>
                <a:srgbClr val="000000"/>
              </a:solidFill>
              <a:latin typeface="Roboto"/>
              <a:ea typeface="Roboto"/>
              <a:cs typeface="Roboto"/>
              <a:sym typeface="Roboto"/>
            </a:endParaRPr>
          </a:p>
        </p:txBody>
      </p:sp>
      <p:sp>
        <p:nvSpPr>
          <p:cNvPr id="801" name="Google Shape;801;p78"/>
          <p:cNvSpPr/>
          <p:nvPr/>
        </p:nvSpPr>
        <p:spPr>
          <a:xfrm>
            <a:off x="7637650" y="221700"/>
            <a:ext cx="1506300" cy="4323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802" name="Google Shape;802;p78"/>
          <p:cNvSpPr/>
          <p:nvPr/>
        </p:nvSpPr>
        <p:spPr>
          <a:xfrm>
            <a:off x="201575" y="1001750"/>
            <a:ext cx="8690100" cy="31305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8"/>
          <p:cNvSpPr txBox="1">
            <a:spLocks noGrp="1"/>
          </p:cNvSpPr>
          <p:nvPr>
            <p:ph type="body" idx="1"/>
          </p:nvPr>
        </p:nvSpPr>
        <p:spPr>
          <a:xfrm>
            <a:off x="311700" y="1152475"/>
            <a:ext cx="8487300" cy="2672100"/>
          </a:xfrm>
          <a:prstGeom prst="rect">
            <a:avLst/>
          </a:prstGeom>
          <a:noFill/>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Calibri"/>
              <a:buAutoNum type="arabicParenR"/>
            </a:pPr>
            <a:r>
              <a:rPr lang="en" sz="1400">
                <a:solidFill>
                  <a:srgbClr val="000000"/>
                </a:solidFill>
                <a:latin typeface="Calibri"/>
                <a:ea typeface="Calibri"/>
                <a:cs typeface="Calibri"/>
                <a:sym typeface="Calibri"/>
              </a:rPr>
              <a:t> On a toll, a car arrives at a mean rate of 10 per min. What is the probability of arrival of 15 cars in 1 minute.</a:t>
            </a:r>
            <a:endParaRPr sz="1400">
              <a:solidFill>
                <a:srgbClr val="000000"/>
              </a:solidFill>
              <a:latin typeface="Calibri"/>
              <a:ea typeface="Calibri"/>
              <a:cs typeface="Calibri"/>
              <a:sym typeface="Calibri"/>
            </a:endParaRPr>
          </a:p>
          <a:p>
            <a:pPr marL="0" lvl="0" indent="0" algn="l" rtl="0">
              <a:spcBef>
                <a:spcPts val="1200"/>
              </a:spcBef>
              <a:spcAft>
                <a:spcPts val="0"/>
              </a:spcAft>
              <a:buNone/>
            </a:pPr>
            <a:r>
              <a:rPr lang="en" sz="1400" b="1">
                <a:solidFill>
                  <a:srgbClr val="000000"/>
                </a:solidFill>
                <a:latin typeface="Calibri"/>
                <a:ea typeface="Calibri"/>
                <a:cs typeface="Calibri"/>
                <a:sym typeface="Calibri"/>
              </a:rPr>
              <a:t>Mean = λ = 10. Use </a:t>
            </a:r>
            <a:r>
              <a:rPr lang="en" sz="1400" b="1">
                <a:solidFill>
                  <a:srgbClr val="0000FF"/>
                </a:solidFill>
                <a:latin typeface="Calibri"/>
                <a:ea typeface="Calibri"/>
                <a:cs typeface="Calibri"/>
                <a:sym typeface="Calibri"/>
              </a:rPr>
              <a:t>=POISSON.DIST(15,10,FALSE) </a:t>
            </a:r>
            <a:r>
              <a:rPr lang="en" sz="1400" b="1">
                <a:solidFill>
                  <a:srgbClr val="000000"/>
                </a:solidFill>
                <a:latin typeface="Calibri"/>
                <a:ea typeface="Calibri"/>
                <a:cs typeface="Calibri"/>
                <a:sym typeface="Calibri"/>
              </a:rPr>
              <a:t>in excel. Answer = 0.034718</a:t>
            </a:r>
            <a:endParaRPr sz="1400" b="1">
              <a:solidFill>
                <a:srgbClr val="000000"/>
              </a:solidFill>
              <a:latin typeface="Calibri"/>
              <a:ea typeface="Calibri"/>
              <a:cs typeface="Calibri"/>
              <a:sym typeface="Calibri"/>
            </a:endParaRPr>
          </a:p>
          <a:p>
            <a:pPr marL="457200" lvl="0" indent="-317500" algn="l" rtl="0">
              <a:spcBef>
                <a:spcPts val="1200"/>
              </a:spcBef>
              <a:spcAft>
                <a:spcPts val="0"/>
              </a:spcAft>
              <a:buClr>
                <a:srgbClr val="000000"/>
              </a:buClr>
              <a:buSzPts val="1400"/>
              <a:buFont typeface="Calibri"/>
              <a:buAutoNum type="arabicParenR"/>
            </a:pPr>
            <a:r>
              <a:rPr lang="en" sz="1400">
                <a:solidFill>
                  <a:srgbClr val="000000"/>
                </a:solidFill>
                <a:latin typeface="Calibri"/>
                <a:ea typeface="Calibri"/>
                <a:cs typeface="Calibri"/>
                <a:sym typeface="Calibri"/>
              </a:rPr>
              <a:t>2% of the phones manufactured by Samsung are defective, what is the probability that 8 phones turn defective in a sample of 200.</a:t>
            </a:r>
            <a:endParaRPr sz="1400">
              <a:solidFill>
                <a:srgbClr val="000000"/>
              </a:solidFill>
              <a:latin typeface="Calibri"/>
              <a:ea typeface="Calibri"/>
              <a:cs typeface="Calibri"/>
              <a:sym typeface="Calibri"/>
            </a:endParaRPr>
          </a:p>
          <a:p>
            <a:pPr marL="0" lvl="0" indent="0" algn="l" rtl="0">
              <a:spcBef>
                <a:spcPts val="1200"/>
              </a:spcBef>
              <a:spcAft>
                <a:spcPts val="0"/>
              </a:spcAft>
              <a:buNone/>
            </a:pPr>
            <a:r>
              <a:rPr lang="en" sz="1400" b="1">
                <a:solidFill>
                  <a:srgbClr val="000000"/>
                </a:solidFill>
                <a:latin typeface="Calibri"/>
                <a:ea typeface="Calibri"/>
                <a:cs typeface="Calibri"/>
                <a:sym typeface="Calibri"/>
              </a:rPr>
              <a:t>Mean = λ = 2%. Use </a:t>
            </a:r>
            <a:r>
              <a:rPr lang="en" sz="1400" b="1">
                <a:solidFill>
                  <a:srgbClr val="0000FF"/>
                </a:solidFill>
                <a:latin typeface="Calibri"/>
                <a:ea typeface="Calibri"/>
                <a:cs typeface="Calibri"/>
                <a:sym typeface="Calibri"/>
              </a:rPr>
              <a:t>=POISSON.DIST(4,2,FALSE) </a:t>
            </a:r>
            <a:r>
              <a:rPr lang="en" sz="1400" b="1">
                <a:solidFill>
                  <a:srgbClr val="000000"/>
                </a:solidFill>
                <a:latin typeface="Calibri"/>
                <a:ea typeface="Calibri"/>
                <a:cs typeface="Calibri"/>
                <a:sym typeface="Calibri"/>
              </a:rPr>
              <a:t>in excel. Answer = 0.090224</a:t>
            </a:r>
            <a:endParaRPr sz="1400" b="1">
              <a:solidFill>
                <a:srgbClr val="000000"/>
              </a:solidFill>
              <a:latin typeface="Calibri"/>
              <a:ea typeface="Calibri"/>
              <a:cs typeface="Calibri"/>
              <a:sym typeface="Calibri"/>
            </a:endParaRPr>
          </a:p>
          <a:p>
            <a:pPr marL="457200" lvl="0" indent="-317500" algn="l" rtl="0">
              <a:spcBef>
                <a:spcPts val="1200"/>
              </a:spcBef>
              <a:spcAft>
                <a:spcPts val="0"/>
              </a:spcAft>
              <a:buClr>
                <a:srgbClr val="000000"/>
              </a:buClr>
              <a:buSzPts val="1400"/>
              <a:buFont typeface="Calibri"/>
              <a:buAutoNum type="arabicParenR"/>
            </a:pPr>
            <a:r>
              <a:rPr lang="en" sz="1400">
                <a:solidFill>
                  <a:srgbClr val="000000"/>
                </a:solidFill>
                <a:latin typeface="Calibri"/>
                <a:ea typeface="Calibri"/>
                <a:cs typeface="Calibri"/>
                <a:sym typeface="Calibri"/>
              </a:rPr>
              <a:t>Mc’donalds restaurant has 200 customers coming every evening. What is the probability that on a day 220 customers turn up?</a:t>
            </a:r>
            <a:endParaRPr sz="1400">
              <a:solidFill>
                <a:srgbClr val="000000"/>
              </a:solidFill>
              <a:latin typeface="Calibri"/>
              <a:ea typeface="Calibri"/>
              <a:cs typeface="Calibri"/>
              <a:sym typeface="Calibri"/>
            </a:endParaRPr>
          </a:p>
          <a:p>
            <a:pPr marL="0" lvl="0" indent="0" algn="l" rtl="0">
              <a:spcBef>
                <a:spcPts val="1200"/>
              </a:spcBef>
              <a:spcAft>
                <a:spcPts val="1200"/>
              </a:spcAft>
              <a:buNone/>
            </a:pPr>
            <a:r>
              <a:rPr lang="en" sz="1400" b="1">
                <a:solidFill>
                  <a:srgbClr val="000000"/>
                </a:solidFill>
                <a:latin typeface="Calibri"/>
                <a:ea typeface="Calibri"/>
                <a:cs typeface="Calibri"/>
                <a:sym typeface="Calibri"/>
              </a:rPr>
              <a:t>Mean = λ = 200. Use </a:t>
            </a:r>
            <a:r>
              <a:rPr lang="en" sz="1400" b="1">
                <a:solidFill>
                  <a:srgbClr val="0000FF"/>
                </a:solidFill>
                <a:latin typeface="Calibri"/>
                <a:ea typeface="Calibri"/>
                <a:cs typeface="Calibri"/>
                <a:sym typeface="Calibri"/>
              </a:rPr>
              <a:t>=POISSON.DIST(220,200,FALSE) </a:t>
            </a:r>
            <a:r>
              <a:rPr lang="en" sz="1400" b="1">
                <a:solidFill>
                  <a:srgbClr val="000000"/>
                </a:solidFill>
                <a:latin typeface="Calibri"/>
                <a:ea typeface="Calibri"/>
                <a:cs typeface="Calibri"/>
                <a:sym typeface="Calibri"/>
              </a:rPr>
              <a:t>in excel. Answer = 0.01021</a:t>
            </a:r>
            <a:endParaRPr sz="1400">
              <a:solidFill>
                <a:srgbClr val="00000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9"/>
          <p:cNvSpPr/>
          <p:nvPr/>
        </p:nvSpPr>
        <p:spPr>
          <a:xfrm>
            <a:off x="178950" y="740900"/>
            <a:ext cx="8865900" cy="12429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9"/>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810" name="Google Shape;810;p79"/>
          <p:cNvSpPr txBox="1">
            <a:spLocks noGrp="1"/>
          </p:cNvSpPr>
          <p:nvPr>
            <p:ph type="title"/>
          </p:nvPr>
        </p:nvSpPr>
        <p:spPr>
          <a:xfrm>
            <a:off x="83100" y="64025"/>
            <a:ext cx="54468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Roboto"/>
                <a:ea typeface="Roboto"/>
                <a:cs typeface="Roboto"/>
                <a:sym typeface="Roboto"/>
              </a:rPr>
              <a:t>The Normal</a:t>
            </a:r>
            <a:r>
              <a:rPr lang="en" sz="2400" b="0">
                <a:solidFill>
                  <a:srgbClr val="000000"/>
                </a:solidFill>
                <a:latin typeface="Roboto"/>
                <a:ea typeface="Roboto"/>
                <a:cs typeface="Roboto"/>
                <a:sym typeface="Roboto"/>
              </a:rPr>
              <a:t> Distribution</a:t>
            </a:r>
            <a:endParaRPr sz="2400" b="0">
              <a:solidFill>
                <a:srgbClr val="000000"/>
              </a:solidFill>
              <a:latin typeface="Roboto"/>
              <a:ea typeface="Roboto"/>
              <a:cs typeface="Roboto"/>
              <a:sym typeface="Roboto"/>
            </a:endParaRPr>
          </a:p>
        </p:txBody>
      </p:sp>
      <p:sp>
        <p:nvSpPr>
          <p:cNvPr id="811" name="Google Shape;811;p79"/>
          <p:cNvSpPr txBox="1">
            <a:spLocks noGrp="1"/>
          </p:cNvSpPr>
          <p:nvPr>
            <p:ph type="body" idx="1"/>
          </p:nvPr>
        </p:nvSpPr>
        <p:spPr>
          <a:xfrm>
            <a:off x="159300" y="771475"/>
            <a:ext cx="8865900" cy="1350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solidFill>
                  <a:srgbClr val="000000"/>
                </a:solidFill>
                <a:latin typeface="Calibri"/>
                <a:ea typeface="Calibri"/>
                <a:cs typeface="Calibri"/>
                <a:sym typeface="Calibri"/>
              </a:rPr>
              <a:t>The </a:t>
            </a:r>
            <a:r>
              <a:rPr lang="en" sz="1400" b="1">
                <a:solidFill>
                  <a:srgbClr val="000000"/>
                </a:solidFill>
                <a:latin typeface="Calibri"/>
                <a:ea typeface="Calibri"/>
                <a:cs typeface="Calibri"/>
                <a:sym typeface="Calibri"/>
              </a:rPr>
              <a:t>Normal Distribution</a:t>
            </a:r>
            <a:r>
              <a:rPr lang="en" sz="1400">
                <a:solidFill>
                  <a:srgbClr val="000000"/>
                </a:solidFill>
                <a:latin typeface="Calibri"/>
                <a:ea typeface="Calibri"/>
                <a:cs typeface="Calibri"/>
                <a:sym typeface="Calibri"/>
              </a:rPr>
              <a:t>, also known as the Gaussian distribution, is the most important probability distribution in statistics for independent, random variables. Most people recognize its familiar </a:t>
            </a:r>
            <a:r>
              <a:rPr lang="en" sz="1400" b="1">
                <a:solidFill>
                  <a:srgbClr val="000000"/>
                </a:solidFill>
                <a:latin typeface="Calibri"/>
                <a:ea typeface="Calibri"/>
                <a:cs typeface="Calibri"/>
                <a:sym typeface="Calibri"/>
              </a:rPr>
              <a:t>bell-shaped curve</a:t>
            </a:r>
            <a:r>
              <a:rPr lang="en" sz="1400">
                <a:solidFill>
                  <a:srgbClr val="000000"/>
                </a:solidFill>
                <a:latin typeface="Calibri"/>
                <a:ea typeface="Calibri"/>
                <a:cs typeface="Calibri"/>
                <a:sym typeface="Calibri"/>
              </a:rPr>
              <a:t> in statistical reports. The data is symmetrically distributed with no skewness. </a:t>
            </a:r>
            <a:r>
              <a:rPr lang="en" sz="1400" b="1">
                <a:solidFill>
                  <a:srgbClr val="000000"/>
                </a:solidFill>
                <a:latin typeface="Calibri"/>
                <a:ea typeface="Calibri"/>
                <a:cs typeface="Calibri"/>
                <a:sym typeface="Calibri"/>
              </a:rPr>
              <a:t>When plotted on a graph, the data follows a bell shape, with most values clustering around a central region and tapering off as they go further away from the center.</a:t>
            </a:r>
            <a:endParaRPr sz="1400" b="1">
              <a:solidFill>
                <a:srgbClr val="000000"/>
              </a:solidFill>
              <a:latin typeface="Calibri"/>
              <a:ea typeface="Calibri"/>
              <a:cs typeface="Calibri"/>
              <a:sym typeface="Calibri"/>
            </a:endParaRPr>
          </a:p>
        </p:txBody>
      </p:sp>
      <p:sp>
        <p:nvSpPr>
          <p:cNvPr id="812" name="Google Shape;812;p79"/>
          <p:cNvSpPr/>
          <p:nvPr/>
        </p:nvSpPr>
        <p:spPr>
          <a:xfrm>
            <a:off x="178950" y="2122075"/>
            <a:ext cx="5088900" cy="29172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9"/>
          <p:cNvSpPr txBox="1">
            <a:spLocks noGrp="1"/>
          </p:cNvSpPr>
          <p:nvPr>
            <p:ph type="body" idx="1"/>
          </p:nvPr>
        </p:nvSpPr>
        <p:spPr>
          <a:xfrm>
            <a:off x="159300" y="2143075"/>
            <a:ext cx="5088900" cy="2819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400" b="1">
                <a:solidFill>
                  <a:srgbClr val="000000"/>
                </a:solidFill>
                <a:latin typeface="Calibri"/>
                <a:ea typeface="Calibri"/>
                <a:cs typeface="Calibri"/>
                <a:sym typeface="Calibri"/>
              </a:rPr>
              <a:t>Why Normal Distribution?</a:t>
            </a:r>
            <a:endParaRPr sz="1400" b="1">
              <a:solidFill>
                <a:srgbClr val="000000"/>
              </a:solidFill>
              <a:latin typeface="Calibri"/>
              <a:ea typeface="Calibri"/>
              <a:cs typeface="Calibri"/>
              <a:sym typeface="Calibri"/>
            </a:endParaRPr>
          </a:p>
          <a:p>
            <a:pPr marL="457200" lvl="0" indent="-317500" algn="l" rtl="0">
              <a:spcBef>
                <a:spcPts val="12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All kinds of variables in </a:t>
            </a:r>
            <a:r>
              <a:rPr lang="en" sz="1400" b="1">
                <a:solidFill>
                  <a:srgbClr val="000000"/>
                </a:solidFill>
                <a:latin typeface="Calibri"/>
                <a:ea typeface="Calibri"/>
                <a:cs typeface="Calibri"/>
                <a:sym typeface="Calibri"/>
              </a:rPr>
              <a:t>natural and social sciences are usually or approximately normally distributed</a:t>
            </a:r>
            <a:r>
              <a:rPr lang="en" sz="1400">
                <a:solidFill>
                  <a:srgbClr val="000000"/>
                </a:solidFill>
                <a:latin typeface="Calibri"/>
                <a:ea typeface="Calibri"/>
                <a:cs typeface="Calibri"/>
                <a:sym typeface="Calibri"/>
              </a:rPr>
              <a:t>. Height, birth weight, reading ability, job satisfaction, or SAT scores are just a few examples of such variables.</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Because normally distributed variables are so common, many </a:t>
            </a:r>
            <a:r>
              <a:rPr lang="en" sz="1400" b="1">
                <a:solidFill>
                  <a:srgbClr val="000000"/>
                </a:solidFill>
                <a:latin typeface="Calibri"/>
                <a:ea typeface="Calibri"/>
                <a:cs typeface="Calibri"/>
                <a:sym typeface="Calibri"/>
              </a:rPr>
              <a:t>statistical tests for inferences are designed for normally distributed populations.</a:t>
            </a:r>
            <a:endParaRPr sz="1400" b="1">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It is imperative to understand the properties of normal distributions to </a:t>
            </a:r>
            <a:r>
              <a:rPr lang="en" sz="1400" b="1">
                <a:solidFill>
                  <a:srgbClr val="000000"/>
                </a:solidFill>
                <a:latin typeface="Calibri"/>
                <a:ea typeface="Calibri"/>
                <a:cs typeface="Calibri"/>
                <a:sym typeface="Calibri"/>
              </a:rPr>
              <a:t>use inferential statistics to compare different groups</a:t>
            </a:r>
            <a:r>
              <a:rPr lang="en" sz="1400">
                <a:solidFill>
                  <a:srgbClr val="000000"/>
                </a:solidFill>
                <a:latin typeface="Calibri"/>
                <a:ea typeface="Calibri"/>
                <a:cs typeface="Calibri"/>
                <a:sym typeface="Calibri"/>
              </a:rPr>
              <a:t> and make estimates about populations using samples.</a:t>
            </a:r>
            <a:endParaRPr sz="1400">
              <a:solidFill>
                <a:srgbClr val="000000"/>
              </a:solidFill>
              <a:latin typeface="Calibri"/>
              <a:ea typeface="Calibri"/>
              <a:cs typeface="Calibri"/>
              <a:sym typeface="Calibri"/>
            </a:endParaRPr>
          </a:p>
        </p:txBody>
      </p:sp>
      <p:pic>
        <p:nvPicPr>
          <p:cNvPr id="814" name="Google Shape;814;p79"/>
          <p:cNvPicPr preferRelativeResize="0"/>
          <p:nvPr/>
        </p:nvPicPr>
        <p:blipFill rotWithShape="1">
          <a:blip r:embed="rId3">
            <a:alphaModFix/>
          </a:blip>
          <a:srcRect l="10638" t="18276" r="11255" b="10967"/>
          <a:stretch/>
        </p:blipFill>
        <p:spPr>
          <a:xfrm>
            <a:off x="5368875" y="2337275"/>
            <a:ext cx="3698875" cy="23015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80"/>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820" name="Google Shape;820;p80"/>
          <p:cNvSpPr txBox="1">
            <a:spLocks noGrp="1"/>
          </p:cNvSpPr>
          <p:nvPr>
            <p:ph type="title"/>
          </p:nvPr>
        </p:nvSpPr>
        <p:spPr>
          <a:xfrm>
            <a:off x="83100" y="64025"/>
            <a:ext cx="54468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Roboto"/>
                <a:ea typeface="Roboto"/>
                <a:cs typeface="Roboto"/>
                <a:sym typeface="Roboto"/>
              </a:rPr>
              <a:t>Properties of Normal</a:t>
            </a:r>
            <a:r>
              <a:rPr lang="en" sz="2400" b="0">
                <a:solidFill>
                  <a:srgbClr val="000000"/>
                </a:solidFill>
                <a:latin typeface="Roboto"/>
                <a:ea typeface="Roboto"/>
                <a:cs typeface="Roboto"/>
                <a:sym typeface="Roboto"/>
              </a:rPr>
              <a:t> Distribution </a:t>
            </a:r>
            <a:r>
              <a:rPr lang="en" sz="2400">
                <a:solidFill>
                  <a:srgbClr val="000000"/>
                </a:solidFill>
                <a:latin typeface="Roboto"/>
                <a:ea typeface="Roboto"/>
                <a:cs typeface="Roboto"/>
                <a:sym typeface="Roboto"/>
              </a:rPr>
              <a:t>(1/2</a:t>
            </a:r>
            <a:r>
              <a:rPr lang="en" sz="2400" b="0">
                <a:solidFill>
                  <a:srgbClr val="000000"/>
                </a:solidFill>
                <a:latin typeface="Roboto"/>
                <a:ea typeface="Roboto"/>
                <a:cs typeface="Roboto"/>
                <a:sym typeface="Roboto"/>
              </a:rPr>
              <a:t>)</a:t>
            </a:r>
            <a:endParaRPr sz="2400" b="0">
              <a:solidFill>
                <a:srgbClr val="000000"/>
              </a:solidFill>
              <a:latin typeface="Roboto"/>
              <a:ea typeface="Roboto"/>
              <a:cs typeface="Roboto"/>
              <a:sym typeface="Roboto"/>
            </a:endParaRPr>
          </a:p>
        </p:txBody>
      </p:sp>
      <p:sp>
        <p:nvSpPr>
          <p:cNvPr id="821" name="Google Shape;821;p80"/>
          <p:cNvSpPr/>
          <p:nvPr/>
        </p:nvSpPr>
        <p:spPr>
          <a:xfrm>
            <a:off x="178950" y="863000"/>
            <a:ext cx="5656800" cy="41763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0"/>
          <p:cNvSpPr txBox="1">
            <a:spLocks noGrp="1"/>
          </p:cNvSpPr>
          <p:nvPr>
            <p:ph type="body" idx="1"/>
          </p:nvPr>
        </p:nvSpPr>
        <p:spPr>
          <a:xfrm>
            <a:off x="235500" y="939200"/>
            <a:ext cx="5446800" cy="36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000000"/>
                </a:solidFill>
                <a:latin typeface="Calibri"/>
                <a:ea typeface="Calibri"/>
                <a:cs typeface="Calibri"/>
                <a:sym typeface="Calibri"/>
              </a:rPr>
              <a:t>Normal Distribution is easy to identify</a:t>
            </a:r>
            <a:endParaRPr sz="1500" b="1">
              <a:solidFill>
                <a:srgbClr val="000000"/>
              </a:solidFill>
              <a:latin typeface="Calibri"/>
              <a:ea typeface="Calibri"/>
              <a:cs typeface="Calibri"/>
              <a:sym typeface="Calibri"/>
            </a:endParaRPr>
          </a:p>
          <a:p>
            <a:pPr marL="457200" lvl="0" indent="-323850" algn="l" rtl="0">
              <a:spcBef>
                <a:spcPts val="12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Mean = Median = Mode</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Distribution is symmetric about the mean - half the values lie below the mean and half above the mean</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The normal curve is asymptotic i.e. the curve approaches x-axis on both the ends but does not meet the x-axis</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Distribution can be defined by 2 parameters - Mean and S.D.</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Mean is the location parameter. It determines where the peak of the curve is centered. As the mean shifts right the Normal curve shifts right and as the mean shifts left the curve shift left.</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S.D. is the scale parameter. It decides how much the curve is spread or is squeezed. Smaller the S.D. narrow the curve and larger S.D. widens the curve</a:t>
            </a:r>
            <a:endParaRPr sz="1500">
              <a:solidFill>
                <a:srgbClr val="000000"/>
              </a:solidFill>
              <a:latin typeface="Calibri"/>
              <a:ea typeface="Calibri"/>
              <a:cs typeface="Calibri"/>
              <a:sym typeface="Calibri"/>
            </a:endParaRPr>
          </a:p>
        </p:txBody>
      </p:sp>
      <p:pic>
        <p:nvPicPr>
          <p:cNvPr id="823" name="Google Shape;823;p80"/>
          <p:cNvPicPr preferRelativeResize="0"/>
          <p:nvPr/>
        </p:nvPicPr>
        <p:blipFill rotWithShape="1">
          <a:blip r:embed="rId3">
            <a:alphaModFix/>
          </a:blip>
          <a:srcRect b="11339"/>
          <a:stretch/>
        </p:blipFill>
        <p:spPr>
          <a:xfrm>
            <a:off x="5682300" y="981949"/>
            <a:ext cx="3309301" cy="1845463"/>
          </a:xfrm>
          <a:prstGeom prst="rect">
            <a:avLst/>
          </a:prstGeom>
          <a:noFill/>
          <a:ln>
            <a:noFill/>
          </a:ln>
          <a:effectLst>
            <a:outerShdw blurRad="57150" dist="19050" dir="5400000" algn="bl" rotWithShape="0">
              <a:srgbClr val="000000">
                <a:alpha val="50000"/>
              </a:srgbClr>
            </a:outerShdw>
          </a:effectLst>
        </p:spPr>
      </p:pic>
      <p:pic>
        <p:nvPicPr>
          <p:cNvPr id="824" name="Google Shape;824;p80"/>
          <p:cNvPicPr preferRelativeResize="0"/>
          <p:nvPr/>
        </p:nvPicPr>
        <p:blipFill rotWithShape="1">
          <a:blip r:embed="rId4">
            <a:alphaModFix/>
          </a:blip>
          <a:srcRect b="13247"/>
          <a:stretch/>
        </p:blipFill>
        <p:spPr>
          <a:xfrm>
            <a:off x="5682300" y="2978625"/>
            <a:ext cx="3309301" cy="180379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81"/>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830" name="Google Shape;830;p81"/>
          <p:cNvSpPr txBox="1">
            <a:spLocks noGrp="1"/>
          </p:cNvSpPr>
          <p:nvPr>
            <p:ph type="title"/>
          </p:nvPr>
        </p:nvSpPr>
        <p:spPr>
          <a:xfrm>
            <a:off x="83100" y="64025"/>
            <a:ext cx="54468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Roboto"/>
                <a:ea typeface="Roboto"/>
                <a:cs typeface="Roboto"/>
                <a:sym typeface="Roboto"/>
              </a:rPr>
              <a:t>Properties of Normal</a:t>
            </a:r>
            <a:r>
              <a:rPr lang="en" sz="2400" b="0">
                <a:solidFill>
                  <a:srgbClr val="000000"/>
                </a:solidFill>
                <a:latin typeface="Roboto"/>
                <a:ea typeface="Roboto"/>
                <a:cs typeface="Roboto"/>
                <a:sym typeface="Roboto"/>
              </a:rPr>
              <a:t> Distribution (2/2)</a:t>
            </a:r>
            <a:endParaRPr sz="2400" b="0">
              <a:solidFill>
                <a:srgbClr val="000000"/>
              </a:solidFill>
              <a:latin typeface="Roboto"/>
              <a:ea typeface="Roboto"/>
              <a:cs typeface="Roboto"/>
              <a:sym typeface="Roboto"/>
            </a:endParaRPr>
          </a:p>
        </p:txBody>
      </p:sp>
      <p:sp>
        <p:nvSpPr>
          <p:cNvPr id="831" name="Google Shape;831;p81"/>
          <p:cNvSpPr/>
          <p:nvPr/>
        </p:nvSpPr>
        <p:spPr>
          <a:xfrm>
            <a:off x="178950" y="710600"/>
            <a:ext cx="8789100" cy="13038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1"/>
          <p:cNvSpPr txBox="1">
            <a:spLocks noGrp="1"/>
          </p:cNvSpPr>
          <p:nvPr>
            <p:ph type="body" idx="1"/>
          </p:nvPr>
        </p:nvSpPr>
        <p:spPr>
          <a:xfrm>
            <a:off x="159300" y="710600"/>
            <a:ext cx="8440200" cy="13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000000"/>
                </a:solidFill>
                <a:latin typeface="Calibri"/>
                <a:ea typeface="Calibri"/>
                <a:cs typeface="Calibri"/>
                <a:sym typeface="Calibri"/>
              </a:rPr>
              <a:t>Empirical Rule or 3 Sigma Rule</a:t>
            </a:r>
            <a:r>
              <a:rPr lang="en" sz="1500">
                <a:solidFill>
                  <a:srgbClr val="000000"/>
                </a:solidFill>
                <a:latin typeface="Calibri"/>
                <a:ea typeface="Calibri"/>
                <a:cs typeface="Calibri"/>
                <a:sym typeface="Calibri"/>
              </a:rPr>
              <a:t> or the </a:t>
            </a:r>
            <a:r>
              <a:rPr lang="en" sz="1500" b="1">
                <a:solidFill>
                  <a:srgbClr val="000000"/>
                </a:solidFill>
                <a:latin typeface="Calibri"/>
                <a:ea typeface="Calibri"/>
                <a:cs typeface="Calibri"/>
                <a:sym typeface="Calibri"/>
              </a:rPr>
              <a:t>68-95-99.7 rule</a:t>
            </a:r>
            <a:r>
              <a:rPr lang="en" sz="1500">
                <a:solidFill>
                  <a:srgbClr val="000000"/>
                </a:solidFill>
                <a:latin typeface="Calibri"/>
                <a:ea typeface="Calibri"/>
                <a:cs typeface="Calibri"/>
                <a:sym typeface="Calibri"/>
              </a:rPr>
              <a:t> applies to Normal curve. It states that -</a:t>
            </a:r>
            <a:endParaRPr sz="1500">
              <a:solidFill>
                <a:srgbClr val="000000"/>
              </a:solidFill>
              <a:latin typeface="Calibri"/>
              <a:ea typeface="Calibri"/>
              <a:cs typeface="Calibri"/>
              <a:sym typeface="Calibri"/>
            </a:endParaRPr>
          </a:p>
          <a:p>
            <a:pPr marL="457200" lvl="0" indent="-323850" algn="l" rtl="0">
              <a:spcBef>
                <a:spcPts val="12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Around </a:t>
            </a:r>
            <a:r>
              <a:rPr lang="en" sz="1600" b="1">
                <a:solidFill>
                  <a:srgbClr val="990000"/>
                </a:solidFill>
                <a:latin typeface="Calibri"/>
                <a:ea typeface="Calibri"/>
                <a:cs typeface="Calibri"/>
                <a:sym typeface="Calibri"/>
              </a:rPr>
              <a:t>68%</a:t>
            </a:r>
            <a:r>
              <a:rPr lang="en" sz="1500">
                <a:solidFill>
                  <a:srgbClr val="000000"/>
                </a:solidFill>
                <a:latin typeface="Calibri"/>
                <a:ea typeface="Calibri"/>
                <a:cs typeface="Calibri"/>
                <a:sym typeface="Calibri"/>
              </a:rPr>
              <a:t> of values are within </a:t>
            </a:r>
            <a:r>
              <a:rPr lang="en" sz="1500" b="1">
                <a:solidFill>
                  <a:srgbClr val="000000"/>
                </a:solidFill>
                <a:latin typeface="Calibri"/>
                <a:ea typeface="Calibri"/>
                <a:cs typeface="Calibri"/>
                <a:sym typeface="Calibri"/>
              </a:rPr>
              <a:t>1 S.D.</a:t>
            </a:r>
            <a:r>
              <a:rPr lang="en" sz="1500">
                <a:solidFill>
                  <a:srgbClr val="000000"/>
                </a:solidFill>
                <a:latin typeface="Calibri"/>
                <a:ea typeface="Calibri"/>
                <a:cs typeface="Calibri"/>
                <a:sym typeface="Calibri"/>
              </a:rPr>
              <a:t> from the mean.</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Around </a:t>
            </a:r>
            <a:r>
              <a:rPr lang="en" sz="1600" b="1">
                <a:solidFill>
                  <a:srgbClr val="980000"/>
                </a:solidFill>
                <a:latin typeface="Calibri"/>
                <a:ea typeface="Calibri"/>
                <a:cs typeface="Calibri"/>
                <a:sym typeface="Calibri"/>
              </a:rPr>
              <a:t>95%</a:t>
            </a:r>
            <a:r>
              <a:rPr lang="en" sz="1500">
                <a:solidFill>
                  <a:srgbClr val="000000"/>
                </a:solidFill>
                <a:latin typeface="Calibri"/>
                <a:ea typeface="Calibri"/>
                <a:cs typeface="Calibri"/>
                <a:sym typeface="Calibri"/>
              </a:rPr>
              <a:t> of values are within </a:t>
            </a:r>
            <a:r>
              <a:rPr lang="en" sz="1500" b="1">
                <a:solidFill>
                  <a:srgbClr val="000000"/>
                </a:solidFill>
                <a:latin typeface="Calibri"/>
                <a:ea typeface="Calibri"/>
                <a:cs typeface="Calibri"/>
                <a:sym typeface="Calibri"/>
              </a:rPr>
              <a:t>2 S.D.</a:t>
            </a:r>
            <a:r>
              <a:rPr lang="en" sz="1500">
                <a:solidFill>
                  <a:srgbClr val="000000"/>
                </a:solidFill>
                <a:latin typeface="Calibri"/>
                <a:ea typeface="Calibri"/>
                <a:cs typeface="Calibri"/>
                <a:sym typeface="Calibri"/>
              </a:rPr>
              <a:t> from the mean.</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Around </a:t>
            </a:r>
            <a:r>
              <a:rPr lang="en" sz="1600" b="1">
                <a:solidFill>
                  <a:srgbClr val="980000"/>
                </a:solidFill>
                <a:latin typeface="Calibri"/>
                <a:ea typeface="Calibri"/>
                <a:cs typeface="Calibri"/>
                <a:sym typeface="Calibri"/>
              </a:rPr>
              <a:t>99.7%</a:t>
            </a:r>
            <a:r>
              <a:rPr lang="en" sz="1500">
                <a:solidFill>
                  <a:srgbClr val="000000"/>
                </a:solidFill>
                <a:latin typeface="Calibri"/>
                <a:ea typeface="Calibri"/>
                <a:cs typeface="Calibri"/>
                <a:sym typeface="Calibri"/>
              </a:rPr>
              <a:t> of values are within </a:t>
            </a:r>
            <a:r>
              <a:rPr lang="en" sz="1500" b="1">
                <a:solidFill>
                  <a:srgbClr val="000000"/>
                </a:solidFill>
                <a:latin typeface="Calibri"/>
                <a:ea typeface="Calibri"/>
                <a:cs typeface="Calibri"/>
                <a:sym typeface="Calibri"/>
              </a:rPr>
              <a:t>3 S.D.</a:t>
            </a:r>
            <a:r>
              <a:rPr lang="en" sz="1500">
                <a:solidFill>
                  <a:srgbClr val="000000"/>
                </a:solidFill>
                <a:latin typeface="Calibri"/>
                <a:ea typeface="Calibri"/>
                <a:cs typeface="Calibri"/>
                <a:sym typeface="Calibri"/>
              </a:rPr>
              <a:t> from the mean.</a:t>
            </a:r>
            <a:endParaRPr sz="1500">
              <a:solidFill>
                <a:srgbClr val="000000"/>
              </a:solidFill>
              <a:latin typeface="Calibri"/>
              <a:ea typeface="Calibri"/>
              <a:cs typeface="Calibri"/>
              <a:sym typeface="Calibri"/>
            </a:endParaRPr>
          </a:p>
        </p:txBody>
      </p:sp>
      <p:pic>
        <p:nvPicPr>
          <p:cNvPr id="833" name="Google Shape;833;p81"/>
          <p:cNvPicPr preferRelativeResize="0"/>
          <p:nvPr/>
        </p:nvPicPr>
        <p:blipFill rotWithShape="1">
          <a:blip r:embed="rId3">
            <a:alphaModFix/>
          </a:blip>
          <a:srcRect l="6033" t="4312" r="5892" b="9784"/>
          <a:stretch/>
        </p:blipFill>
        <p:spPr>
          <a:xfrm>
            <a:off x="2502325" y="2012075"/>
            <a:ext cx="4451444" cy="29790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body" idx="1"/>
          </p:nvPr>
        </p:nvSpPr>
        <p:spPr>
          <a:xfrm>
            <a:off x="83100" y="547625"/>
            <a:ext cx="8706600" cy="572700"/>
          </a:xfrm>
          <a:prstGeom prst="rect">
            <a:avLst/>
          </a:prstGeom>
          <a:solidFill>
            <a:schemeClr val="lt1"/>
          </a:solidFill>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688"/>
              <a:buNone/>
            </a:pPr>
            <a:r>
              <a:rPr lang="en" sz="1300">
                <a:solidFill>
                  <a:srgbClr val="000000"/>
                </a:solidFill>
                <a:highlight>
                  <a:srgbClr val="FFFFFF"/>
                </a:highlight>
                <a:latin typeface="Calibri"/>
                <a:ea typeface="Calibri"/>
                <a:cs typeface="Calibri"/>
                <a:sym typeface="Calibri"/>
              </a:rPr>
              <a:t>The probability tree illustrates the possible outcomes of a sequence of 5 coin tosses. For the sake of brevity only the 16 sequences starting with heads and their characteristics-relative frequency of heads and tails, longest run within the sequence, number of runs within the sequence, and alternation rate-are displayed.</a:t>
            </a:r>
            <a:endParaRPr sz="1300">
              <a:solidFill>
                <a:srgbClr val="000000"/>
              </a:solidFill>
              <a:latin typeface="Calibri"/>
              <a:ea typeface="Calibri"/>
              <a:cs typeface="Calibri"/>
              <a:sym typeface="Calibri"/>
            </a:endParaRPr>
          </a:p>
        </p:txBody>
      </p:sp>
      <p:sp>
        <p:nvSpPr>
          <p:cNvPr id="138" name="Google Shape;138;p19"/>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Tree of Coin experiment - Multiple flips</a:t>
            </a:r>
            <a:endParaRPr sz="2800">
              <a:latin typeface="Calibri"/>
              <a:ea typeface="Calibri"/>
              <a:cs typeface="Calibri"/>
              <a:sym typeface="Calibri"/>
            </a:endParaRPr>
          </a:p>
        </p:txBody>
      </p:sp>
      <p:grpSp>
        <p:nvGrpSpPr>
          <p:cNvPr id="139" name="Google Shape;139;p19"/>
          <p:cNvGrpSpPr/>
          <p:nvPr/>
        </p:nvGrpSpPr>
        <p:grpSpPr>
          <a:xfrm>
            <a:off x="180475" y="1480075"/>
            <a:ext cx="8706601" cy="3497250"/>
            <a:chOff x="180475" y="1251475"/>
            <a:chExt cx="8706601" cy="3497250"/>
          </a:xfrm>
        </p:grpSpPr>
        <p:pic>
          <p:nvPicPr>
            <p:cNvPr id="140" name="Google Shape;140;p19"/>
            <p:cNvPicPr preferRelativeResize="0"/>
            <p:nvPr/>
          </p:nvPicPr>
          <p:blipFill rotWithShape="1">
            <a:blip r:embed="rId3">
              <a:alphaModFix/>
            </a:blip>
            <a:srcRect b="8223"/>
            <a:stretch/>
          </p:blipFill>
          <p:spPr>
            <a:xfrm>
              <a:off x="180475" y="1251475"/>
              <a:ext cx="8706601" cy="3497250"/>
            </a:xfrm>
            <a:prstGeom prst="rect">
              <a:avLst/>
            </a:prstGeom>
            <a:noFill/>
            <a:ln>
              <a:noFill/>
            </a:ln>
            <a:effectLst>
              <a:outerShdw blurRad="57150" dist="19050" dir="5400000" algn="bl" rotWithShape="0">
                <a:srgbClr val="000000">
                  <a:alpha val="50000"/>
                </a:srgbClr>
              </a:outerShdw>
            </a:effectLst>
          </p:spPr>
        </p:pic>
        <p:cxnSp>
          <p:nvCxnSpPr>
            <p:cNvPr id="141" name="Google Shape;141;p19"/>
            <p:cNvCxnSpPr/>
            <p:nvPr/>
          </p:nvCxnSpPr>
          <p:spPr>
            <a:xfrm>
              <a:off x="4077950" y="1376100"/>
              <a:ext cx="394800" cy="0"/>
            </a:xfrm>
            <a:prstGeom prst="straightConnector1">
              <a:avLst/>
            </a:prstGeom>
            <a:noFill/>
            <a:ln w="9525" cap="flat" cmpd="sng">
              <a:solidFill>
                <a:srgbClr val="FF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142" name="Google Shape;142;p19"/>
            <p:cNvCxnSpPr/>
            <p:nvPr/>
          </p:nvCxnSpPr>
          <p:spPr>
            <a:xfrm>
              <a:off x="2096750" y="1757100"/>
              <a:ext cx="394800" cy="0"/>
            </a:xfrm>
            <a:prstGeom prst="straightConnector1">
              <a:avLst/>
            </a:prstGeom>
            <a:noFill/>
            <a:ln w="9525" cap="flat" cmpd="sng">
              <a:solidFill>
                <a:srgbClr val="FF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143" name="Google Shape;143;p19"/>
            <p:cNvCxnSpPr/>
            <p:nvPr/>
          </p:nvCxnSpPr>
          <p:spPr>
            <a:xfrm>
              <a:off x="1182350" y="2138100"/>
              <a:ext cx="394800" cy="0"/>
            </a:xfrm>
            <a:prstGeom prst="straightConnector1">
              <a:avLst/>
            </a:prstGeom>
            <a:noFill/>
            <a:ln w="9525" cap="flat" cmpd="sng">
              <a:solidFill>
                <a:srgbClr val="FF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144" name="Google Shape;144;p19"/>
            <p:cNvCxnSpPr/>
            <p:nvPr/>
          </p:nvCxnSpPr>
          <p:spPr>
            <a:xfrm>
              <a:off x="648950" y="2519100"/>
              <a:ext cx="394800" cy="0"/>
            </a:xfrm>
            <a:prstGeom prst="straightConnector1">
              <a:avLst/>
            </a:prstGeom>
            <a:noFill/>
            <a:ln w="9525" cap="flat" cmpd="sng">
              <a:solidFill>
                <a:srgbClr val="FF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145" name="Google Shape;145;p19"/>
            <p:cNvCxnSpPr/>
            <p:nvPr/>
          </p:nvCxnSpPr>
          <p:spPr>
            <a:xfrm>
              <a:off x="344150" y="3052500"/>
              <a:ext cx="394800" cy="0"/>
            </a:xfrm>
            <a:prstGeom prst="straightConnector1">
              <a:avLst/>
            </a:prstGeom>
            <a:noFill/>
            <a:ln w="9525" cap="flat" cmpd="sng">
              <a:solidFill>
                <a:srgbClr val="FF0000"/>
              </a:solidFill>
              <a:prstDash val="solid"/>
              <a:round/>
              <a:headEnd type="none" w="med" len="med"/>
              <a:tailEnd type="triangle" w="med" len="med"/>
            </a:ln>
            <a:effectLst>
              <a:outerShdw blurRad="57150" dist="19050" dir="5400000" algn="bl" rotWithShape="0">
                <a:srgbClr val="000000">
                  <a:alpha val="50000"/>
                </a:srgbClr>
              </a:outerShdw>
            </a:effectLst>
          </p:spPr>
        </p:cxn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82"/>
          <p:cNvSpPr/>
          <p:nvPr/>
        </p:nvSpPr>
        <p:spPr>
          <a:xfrm>
            <a:off x="247050" y="1001175"/>
            <a:ext cx="800700" cy="50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2"/>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840" name="Google Shape;840;p82"/>
          <p:cNvSpPr txBox="1">
            <a:spLocks noGrp="1"/>
          </p:cNvSpPr>
          <p:nvPr>
            <p:ph type="title"/>
          </p:nvPr>
        </p:nvSpPr>
        <p:spPr>
          <a:xfrm>
            <a:off x="83100" y="64025"/>
            <a:ext cx="5446800" cy="572700"/>
          </a:xfrm>
          <a:prstGeom prst="rect">
            <a:avLst/>
          </a:prstGeom>
          <a:noFill/>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000000"/>
                </a:solidFill>
                <a:latin typeface="Roboto"/>
                <a:ea typeface="Roboto"/>
                <a:cs typeface="Roboto"/>
                <a:sym typeface="Roboto"/>
              </a:rPr>
              <a:t>Properties of Normal</a:t>
            </a:r>
            <a:r>
              <a:rPr lang="en" sz="2400" b="0">
                <a:solidFill>
                  <a:srgbClr val="000000"/>
                </a:solidFill>
                <a:latin typeface="Roboto"/>
                <a:ea typeface="Roboto"/>
                <a:cs typeface="Roboto"/>
                <a:sym typeface="Roboto"/>
              </a:rPr>
              <a:t> Distribution (2/2)</a:t>
            </a:r>
            <a:endParaRPr sz="2400" b="0">
              <a:solidFill>
                <a:srgbClr val="000000"/>
              </a:solidFill>
              <a:latin typeface="Roboto"/>
              <a:ea typeface="Roboto"/>
              <a:cs typeface="Roboto"/>
              <a:sym typeface="Roboto"/>
            </a:endParaRPr>
          </a:p>
        </p:txBody>
      </p:sp>
      <p:pic>
        <p:nvPicPr>
          <p:cNvPr id="841" name="Google Shape;841;p82"/>
          <p:cNvPicPr preferRelativeResize="0"/>
          <p:nvPr/>
        </p:nvPicPr>
        <p:blipFill rotWithShape="1">
          <a:blip r:embed="rId3">
            <a:alphaModFix/>
          </a:blip>
          <a:srcRect l="6033" t="12140" r="5892" b="9782"/>
          <a:stretch/>
        </p:blipFill>
        <p:spPr>
          <a:xfrm>
            <a:off x="1015804" y="716200"/>
            <a:ext cx="7102022" cy="43198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3"/>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847" name="Google Shape;847;p83"/>
          <p:cNvSpPr txBox="1">
            <a:spLocks noGrp="1"/>
          </p:cNvSpPr>
          <p:nvPr>
            <p:ph type="title"/>
          </p:nvPr>
        </p:nvSpPr>
        <p:spPr>
          <a:xfrm>
            <a:off x="83100" y="64025"/>
            <a:ext cx="6474300" cy="572700"/>
          </a:xfrm>
          <a:prstGeom prst="rect">
            <a:avLst/>
          </a:prstGeom>
          <a:noFill/>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solidFill>
                  <a:srgbClr val="000000"/>
                </a:solidFill>
                <a:latin typeface="Roboto"/>
                <a:ea typeface="Roboto"/>
                <a:cs typeface="Roboto"/>
                <a:sym typeface="Roboto"/>
              </a:rPr>
              <a:t>Standard Normal</a:t>
            </a:r>
            <a:r>
              <a:rPr lang="en" sz="2400" b="0">
                <a:solidFill>
                  <a:srgbClr val="000000"/>
                </a:solidFill>
                <a:latin typeface="Roboto"/>
                <a:ea typeface="Roboto"/>
                <a:cs typeface="Roboto"/>
                <a:sym typeface="Roboto"/>
              </a:rPr>
              <a:t> Distribution - SND (</a:t>
            </a:r>
            <a:r>
              <a:rPr lang="en" sz="2400">
                <a:solidFill>
                  <a:srgbClr val="000000"/>
                </a:solidFill>
                <a:latin typeface="Roboto"/>
                <a:ea typeface="Roboto"/>
                <a:cs typeface="Roboto"/>
                <a:sym typeface="Roboto"/>
              </a:rPr>
              <a:t>z-distribution</a:t>
            </a:r>
            <a:r>
              <a:rPr lang="en" sz="2400" b="0">
                <a:solidFill>
                  <a:srgbClr val="000000"/>
                </a:solidFill>
                <a:latin typeface="Roboto"/>
                <a:ea typeface="Roboto"/>
                <a:cs typeface="Roboto"/>
                <a:sym typeface="Roboto"/>
              </a:rPr>
              <a:t>)</a:t>
            </a:r>
            <a:endParaRPr sz="2400" b="0">
              <a:solidFill>
                <a:srgbClr val="000000"/>
              </a:solidFill>
              <a:latin typeface="Roboto"/>
              <a:ea typeface="Roboto"/>
              <a:cs typeface="Roboto"/>
              <a:sym typeface="Roboto"/>
            </a:endParaRPr>
          </a:p>
        </p:txBody>
      </p:sp>
      <p:sp>
        <p:nvSpPr>
          <p:cNvPr id="848" name="Google Shape;848;p83"/>
          <p:cNvSpPr/>
          <p:nvPr/>
        </p:nvSpPr>
        <p:spPr>
          <a:xfrm>
            <a:off x="178950" y="863000"/>
            <a:ext cx="5395800" cy="40533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3"/>
          <p:cNvSpPr txBox="1">
            <a:spLocks noGrp="1"/>
          </p:cNvSpPr>
          <p:nvPr>
            <p:ph type="body" idx="1"/>
          </p:nvPr>
        </p:nvSpPr>
        <p:spPr>
          <a:xfrm>
            <a:off x="235500" y="1015400"/>
            <a:ext cx="5294700" cy="3777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The standard normal distribution, also called the </a:t>
            </a:r>
            <a:r>
              <a:rPr lang="en" sz="1500" b="1">
                <a:solidFill>
                  <a:srgbClr val="000000"/>
                </a:solidFill>
                <a:latin typeface="Calibri"/>
                <a:ea typeface="Calibri"/>
                <a:cs typeface="Calibri"/>
                <a:sym typeface="Calibri"/>
              </a:rPr>
              <a:t>z-distribution</a:t>
            </a:r>
            <a:r>
              <a:rPr lang="en" sz="1500">
                <a:solidFill>
                  <a:srgbClr val="000000"/>
                </a:solidFill>
                <a:latin typeface="Calibri"/>
                <a:ea typeface="Calibri"/>
                <a:cs typeface="Calibri"/>
                <a:sym typeface="Calibri"/>
              </a:rPr>
              <a:t>, is a </a:t>
            </a:r>
            <a:r>
              <a:rPr lang="en" sz="1500" b="1">
                <a:solidFill>
                  <a:srgbClr val="000000"/>
                </a:solidFill>
                <a:latin typeface="Calibri"/>
                <a:ea typeface="Calibri"/>
                <a:cs typeface="Calibri"/>
                <a:sym typeface="Calibri"/>
              </a:rPr>
              <a:t>special normal distribution</a:t>
            </a:r>
            <a:r>
              <a:rPr lang="en" sz="1500">
                <a:solidFill>
                  <a:srgbClr val="000000"/>
                </a:solidFill>
                <a:latin typeface="Calibri"/>
                <a:ea typeface="Calibri"/>
                <a:cs typeface="Calibri"/>
                <a:sym typeface="Calibri"/>
              </a:rPr>
              <a:t> where the </a:t>
            </a:r>
            <a:r>
              <a:rPr lang="en" sz="1500" b="1">
                <a:solidFill>
                  <a:srgbClr val="000000"/>
                </a:solidFill>
                <a:latin typeface="Calibri"/>
                <a:ea typeface="Calibri"/>
                <a:cs typeface="Calibri"/>
                <a:sym typeface="Calibri"/>
              </a:rPr>
              <a:t>Mean is 0</a:t>
            </a:r>
            <a:r>
              <a:rPr lang="en" sz="1500">
                <a:solidFill>
                  <a:srgbClr val="000000"/>
                </a:solidFill>
                <a:latin typeface="Calibri"/>
                <a:ea typeface="Calibri"/>
                <a:cs typeface="Calibri"/>
                <a:sym typeface="Calibri"/>
              </a:rPr>
              <a:t> and the </a:t>
            </a:r>
            <a:r>
              <a:rPr lang="en" sz="1500" b="1">
                <a:solidFill>
                  <a:srgbClr val="000000"/>
                </a:solidFill>
                <a:latin typeface="Calibri"/>
                <a:ea typeface="Calibri"/>
                <a:cs typeface="Calibri"/>
                <a:sym typeface="Calibri"/>
              </a:rPr>
              <a:t>S.D. is 1. Area under curve =1 or 100%.</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Every normal distribution can be created as a version of the SND that’s stretched or squeezed and moved horizontally right or left. In other words every Normal Distribution can be  converted into an SND by adjusting the scale and the central position</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In normal distribution the observations are referred as x. In the z-distribution they are referred to as z. The normal distribution is converted into a z-distribution by turning x values into z scores on the x-axis.</a:t>
            </a:r>
            <a:endParaRPr sz="1500">
              <a:solidFill>
                <a:srgbClr val="000000"/>
              </a:solidFill>
              <a:latin typeface="Calibri"/>
              <a:ea typeface="Calibri"/>
              <a:cs typeface="Calibri"/>
              <a:sym typeface="Calibri"/>
            </a:endParaRPr>
          </a:p>
          <a:p>
            <a:pPr marL="457200" lvl="0" indent="-323850" algn="l" rtl="0">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The z-score tells you how many standard deviation away from the mean each value lies.</a:t>
            </a:r>
            <a:endParaRPr sz="1500">
              <a:solidFill>
                <a:srgbClr val="000000"/>
              </a:solidFill>
              <a:latin typeface="Calibri"/>
              <a:ea typeface="Calibri"/>
              <a:cs typeface="Calibri"/>
              <a:sym typeface="Calibri"/>
            </a:endParaRPr>
          </a:p>
        </p:txBody>
      </p:sp>
      <p:pic>
        <p:nvPicPr>
          <p:cNvPr id="850" name="Google Shape;850;p83"/>
          <p:cNvPicPr preferRelativeResize="0"/>
          <p:nvPr/>
        </p:nvPicPr>
        <p:blipFill rotWithShape="1">
          <a:blip r:embed="rId3">
            <a:alphaModFix/>
          </a:blip>
          <a:srcRect b="8298"/>
          <a:stretch/>
        </p:blipFill>
        <p:spPr>
          <a:xfrm>
            <a:off x="5454075" y="1720775"/>
            <a:ext cx="3609876" cy="2212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4"/>
          <p:cNvSpPr/>
          <p:nvPr/>
        </p:nvSpPr>
        <p:spPr>
          <a:xfrm>
            <a:off x="7637650" y="221700"/>
            <a:ext cx="1506300" cy="4323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Concept</a:t>
            </a:r>
            <a:endParaRPr/>
          </a:p>
        </p:txBody>
      </p:sp>
      <p:sp>
        <p:nvSpPr>
          <p:cNvPr id="856" name="Google Shape;856;p84"/>
          <p:cNvSpPr txBox="1">
            <a:spLocks noGrp="1"/>
          </p:cNvSpPr>
          <p:nvPr>
            <p:ph type="title"/>
          </p:nvPr>
        </p:nvSpPr>
        <p:spPr>
          <a:xfrm>
            <a:off x="6900" y="140225"/>
            <a:ext cx="7242000" cy="572700"/>
          </a:xfrm>
          <a:prstGeom prst="rect">
            <a:avLst/>
          </a:prstGeom>
          <a:noFill/>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solidFill>
                  <a:srgbClr val="000000"/>
                </a:solidFill>
                <a:latin typeface="Roboto"/>
                <a:ea typeface="Roboto"/>
                <a:cs typeface="Roboto"/>
                <a:sym typeface="Roboto"/>
              </a:rPr>
              <a:t>Converting Normal</a:t>
            </a:r>
            <a:r>
              <a:rPr lang="en" sz="2400" b="0">
                <a:solidFill>
                  <a:srgbClr val="000000"/>
                </a:solidFill>
                <a:latin typeface="Roboto"/>
                <a:ea typeface="Roboto"/>
                <a:cs typeface="Roboto"/>
                <a:sym typeface="Roboto"/>
              </a:rPr>
              <a:t> Distribution </a:t>
            </a:r>
            <a:r>
              <a:rPr lang="en" sz="2400">
                <a:solidFill>
                  <a:srgbClr val="000000"/>
                </a:solidFill>
                <a:latin typeface="Roboto"/>
                <a:ea typeface="Roboto"/>
                <a:cs typeface="Roboto"/>
                <a:sym typeface="Roboto"/>
              </a:rPr>
              <a:t>into</a:t>
            </a:r>
            <a:r>
              <a:rPr lang="en" sz="2400" b="0">
                <a:solidFill>
                  <a:srgbClr val="000000"/>
                </a:solidFill>
                <a:latin typeface="Roboto"/>
                <a:ea typeface="Roboto"/>
                <a:cs typeface="Roboto"/>
                <a:sym typeface="Roboto"/>
              </a:rPr>
              <a:t> SND (</a:t>
            </a:r>
            <a:r>
              <a:rPr lang="en" sz="2400">
                <a:solidFill>
                  <a:srgbClr val="000000"/>
                </a:solidFill>
                <a:latin typeface="Roboto"/>
                <a:ea typeface="Roboto"/>
                <a:cs typeface="Roboto"/>
                <a:sym typeface="Roboto"/>
              </a:rPr>
              <a:t>z-distribution</a:t>
            </a:r>
            <a:r>
              <a:rPr lang="en" sz="2400" b="0">
                <a:solidFill>
                  <a:srgbClr val="000000"/>
                </a:solidFill>
                <a:latin typeface="Roboto"/>
                <a:ea typeface="Roboto"/>
                <a:cs typeface="Roboto"/>
                <a:sym typeface="Roboto"/>
              </a:rPr>
              <a:t>)</a:t>
            </a:r>
            <a:endParaRPr sz="2400" b="0">
              <a:solidFill>
                <a:srgbClr val="000000"/>
              </a:solidFill>
              <a:latin typeface="Roboto"/>
              <a:ea typeface="Roboto"/>
              <a:cs typeface="Roboto"/>
              <a:sym typeface="Roboto"/>
            </a:endParaRPr>
          </a:p>
        </p:txBody>
      </p:sp>
      <p:pic>
        <p:nvPicPr>
          <p:cNvPr id="857" name="Google Shape;857;p84"/>
          <p:cNvPicPr preferRelativeResize="0"/>
          <p:nvPr/>
        </p:nvPicPr>
        <p:blipFill>
          <a:blip r:embed="rId3">
            <a:alphaModFix/>
          </a:blip>
          <a:stretch>
            <a:fillRect/>
          </a:stretch>
        </p:blipFill>
        <p:spPr>
          <a:xfrm>
            <a:off x="204925" y="862579"/>
            <a:ext cx="4160250" cy="2573071"/>
          </a:xfrm>
          <a:prstGeom prst="rect">
            <a:avLst/>
          </a:prstGeom>
          <a:noFill/>
          <a:ln>
            <a:noFill/>
          </a:ln>
          <a:effectLst>
            <a:outerShdw blurRad="57150" dist="19050" dir="5400000" algn="bl" rotWithShape="0">
              <a:srgbClr val="000000">
                <a:alpha val="50000"/>
              </a:srgbClr>
            </a:outerShdw>
          </a:effectLst>
        </p:spPr>
      </p:pic>
      <p:graphicFrame>
        <p:nvGraphicFramePr>
          <p:cNvPr id="858" name="Google Shape;858;p84"/>
          <p:cNvGraphicFramePr/>
          <p:nvPr/>
        </p:nvGraphicFramePr>
        <p:xfrm>
          <a:off x="4572000" y="890025"/>
          <a:ext cx="4461050" cy="2590625"/>
        </p:xfrm>
        <a:graphic>
          <a:graphicData uri="http://schemas.openxmlformats.org/drawingml/2006/table">
            <a:tbl>
              <a:tblPr>
                <a:noFill/>
                <a:tableStyleId>{A9E7A084-7A39-4461-87EB-A3D604E095AF}</a:tableStyleId>
              </a:tblPr>
              <a:tblGrid>
                <a:gridCol w="2046600">
                  <a:extLst>
                    <a:ext uri="{9D8B030D-6E8A-4147-A177-3AD203B41FA5}">
                      <a16:colId xmlns:a16="http://schemas.microsoft.com/office/drawing/2014/main" val="20000"/>
                    </a:ext>
                  </a:extLst>
                </a:gridCol>
                <a:gridCol w="2414450">
                  <a:extLst>
                    <a:ext uri="{9D8B030D-6E8A-4147-A177-3AD203B41FA5}">
                      <a16:colId xmlns:a16="http://schemas.microsoft.com/office/drawing/2014/main" val="20001"/>
                    </a:ext>
                  </a:extLst>
                </a:gridCol>
              </a:tblGrid>
              <a:tr h="609575">
                <a:tc>
                  <a:txBody>
                    <a:bodyPr/>
                    <a:lstStyle/>
                    <a:p>
                      <a:pPr marL="0" lvl="0" indent="0" algn="l" rtl="0">
                        <a:spcBef>
                          <a:spcPts val="0"/>
                        </a:spcBef>
                        <a:spcAft>
                          <a:spcPts val="0"/>
                        </a:spcAft>
                        <a:buNone/>
                      </a:pPr>
                      <a:r>
                        <a:rPr lang="en" b="1">
                          <a:latin typeface="Calibri"/>
                          <a:ea typeface="Calibri"/>
                          <a:cs typeface="Calibri"/>
                          <a:sym typeface="Calibri"/>
                        </a:rPr>
                        <a:t>                Curve</a:t>
                      </a:r>
                      <a:endParaRPr b="1">
                        <a:latin typeface="Calibri"/>
                        <a:ea typeface="Calibri"/>
                        <a:cs typeface="Calibri"/>
                        <a:sym typeface="Calibri"/>
                      </a:endParaRPr>
                    </a:p>
                  </a:txBody>
                  <a:tcPr marL="91425" marR="91425" marT="91425" marB="91425">
                    <a:solidFill>
                      <a:srgbClr val="FCE5CD"/>
                    </a:solidFill>
                  </a:tcPr>
                </a:tc>
                <a:tc>
                  <a:txBody>
                    <a:bodyPr/>
                    <a:lstStyle/>
                    <a:p>
                      <a:pPr marL="0" lvl="0" indent="0" algn="ctr" rtl="0">
                        <a:spcBef>
                          <a:spcPts val="0"/>
                        </a:spcBef>
                        <a:spcAft>
                          <a:spcPts val="0"/>
                        </a:spcAft>
                        <a:buNone/>
                      </a:pPr>
                      <a:r>
                        <a:rPr lang="en" b="1">
                          <a:latin typeface="Calibri"/>
                          <a:ea typeface="Calibri"/>
                          <a:cs typeface="Calibri"/>
                          <a:sym typeface="Calibri"/>
                        </a:rPr>
                        <a:t>Position or Shape</a:t>
                      </a:r>
                      <a:endParaRPr b="1">
                        <a:latin typeface="Calibri"/>
                        <a:ea typeface="Calibri"/>
                        <a:cs typeface="Calibri"/>
                        <a:sym typeface="Calibri"/>
                      </a:endParaRPr>
                    </a:p>
                    <a:p>
                      <a:pPr marL="0" lvl="0" indent="0" algn="ctr" rtl="0">
                        <a:spcBef>
                          <a:spcPts val="0"/>
                        </a:spcBef>
                        <a:spcAft>
                          <a:spcPts val="0"/>
                        </a:spcAft>
                        <a:buNone/>
                      </a:pPr>
                      <a:r>
                        <a:rPr lang="en" b="1">
                          <a:latin typeface="Calibri"/>
                          <a:ea typeface="Calibri"/>
                          <a:cs typeface="Calibri"/>
                          <a:sym typeface="Calibri"/>
                        </a:rPr>
                        <a:t>(in relation to SND)</a:t>
                      </a:r>
                      <a:endParaRPr b="1">
                        <a:latin typeface="Calibri"/>
                        <a:ea typeface="Calibri"/>
                        <a:cs typeface="Calibri"/>
                        <a:sym typeface="Calibri"/>
                      </a:endParaRPr>
                    </a:p>
                  </a:txBody>
                  <a:tcPr marL="91425" marR="91425" marT="91425" marB="91425">
                    <a:solidFill>
                      <a:srgbClr val="FCE5CD"/>
                    </a:solidFill>
                  </a:tcPr>
                </a:tc>
                <a:extLst>
                  <a:ext uri="{0D108BD9-81ED-4DB2-BD59-A6C34878D82A}">
                    <a16:rowId xmlns:a16="http://schemas.microsoft.com/office/drawing/2014/main" val="10000"/>
                  </a:ext>
                </a:extLst>
              </a:tr>
              <a:tr h="394600">
                <a:tc>
                  <a:txBody>
                    <a:bodyPr/>
                    <a:lstStyle/>
                    <a:p>
                      <a:pPr marL="0" lvl="0" indent="0" algn="l" rtl="0">
                        <a:spcBef>
                          <a:spcPts val="0"/>
                        </a:spcBef>
                        <a:spcAft>
                          <a:spcPts val="0"/>
                        </a:spcAft>
                        <a:buNone/>
                      </a:pPr>
                      <a:r>
                        <a:rPr lang="en" b="1">
                          <a:solidFill>
                            <a:srgbClr val="0000FF"/>
                          </a:solidFill>
                          <a:highlight>
                            <a:srgbClr val="FFFFFF"/>
                          </a:highlight>
                          <a:latin typeface="Calibri"/>
                          <a:ea typeface="Calibri"/>
                          <a:cs typeface="Calibri"/>
                          <a:sym typeface="Calibri"/>
                        </a:rPr>
                        <a:t>A (</a:t>
                      </a:r>
                      <a:r>
                        <a:rPr lang="en" b="1" i="1">
                          <a:solidFill>
                            <a:srgbClr val="0000FF"/>
                          </a:solidFill>
                          <a:highlight>
                            <a:srgbClr val="FFFFFF"/>
                          </a:highlight>
                          <a:latin typeface="Calibri"/>
                          <a:ea typeface="Calibri"/>
                          <a:cs typeface="Calibri"/>
                          <a:sym typeface="Calibri"/>
                        </a:rPr>
                        <a:t>M</a:t>
                      </a:r>
                      <a:r>
                        <a:rPr lang="en" b="1">
                          <a:solidFill>
                            <a:srgbClr val="0000FF"/>
                          </a:solidFill>
                          <a:highlight>
                            <a:srgbClr val="FFFFFF"/>
                          </a:highlight>
                          <a:latin typeface="Calibri"/>
                          <a:ea typeface="Calibri"/>
                          <a:cs typeface="Calibri"/>
                          <a:sym typeface="Calibri"/>
                        </a:rPr>
                        <a:t> = 0, </a:t>
                      </a:r>
                      <a:r>
                        <a:rPr lang="en" b="1" i="1">
                          <a:solidFill>
                            <a:srgbClr val="0000FF"/>
                          </a:solidFill>
                          <a:highlight>
                            <a:srgbClr val="FFFFFF"/>
                          </a:highlight>
                          <a:latin typeface="Calibri"/>
                          <a:ea typeface="Calibri"/>
                          <a:cs typeface="Calibri"/>
                          <a:sym typeface="Calibri"/>
                        </a:rPr>
                        <a:t>SD</a:t>
                      </a:r>
                      <a:r>
                        <a:rPr lang="en" b="1">
                          <a:solidFill>
                            <a:srgbClr val="0000FF"/>
                          </a:solidFill>
                          <a:highlight>
                            <a:srgbClr val="FFFFFF"/>
                          </a:highlight>
                          <a:latin typeface="Calibri"/>
                          <a:ea typeface="Calibri"/>
                          <a:cs typeface="Calibri"/>
                          <a:sym typeface="Calibri"/>
                        </a:rPr>
                        <a:t> = 1)</a:t>
                      </a:r>
                      <a:endParaRPr b="1">
                        <a:solidFill>
                          <a:srgbClr val="0000FF"/>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b="1">
                          <a:solidFill>
                            <a:srgbClr val="0000FF"/>
                          </a:solidFill>
                          <a:latin typeface="Calibri"/>
                          <a:ea typeface="Calibri"/>
                          <a:cs typeface="Calibri"/>
                          <a:sym typeface="Calibri"/>
                        </a:rPr>
                        <a:t>Standard Normal Distribution</a:t>
                      </a:r>
                      <a:endParaRPr b="1">
                        <a:solidFill>
                          <a:srgbClr val="0000FF"/>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i="1">
                          <a:solidFill>
                            <a:srgbClr val="FF6562"/>
                          </a:solidFill>
                          <a:highlight>
                            <a:srgbClr val="FFFFFF"/>
                          </a:highlight>
                          <a:latin typeface="Calibri"/>
                          <a:ea typeface="Calibri"/>
                          <a:cs typeface="Calibri"/>
                          <a:sym typeface="Calibri"/>
                        </a:rPr>
                        <a:t>B (M = 0, SD = 0.5)</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i="1">
                          <a:highlight>
                            <a:srgbClr val="FFFFFF"/>
                          </a:highlight>
                          <a:latin typeface="Calibri"/>
                          <a:ea typeface="Calibri"/>
                          <a:cs typeface="Calibri"/>
                          <a:sym typeface="Calibri"/>
                        </a:rPr>
                        <a:t>Squeezed, because SD &lt; 1</a:t>
                      </a:r>
                      <a:endParaRPr i="1">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i="1">
                          <a:solidFill>
                            <a:srgbClr val="BE59BE"/>
                          </a:solidFill>
                          <a:highlight>
                            <a:srgbClr val="FFFFFF"/>
                          </a:highlight>
                          <a:latin typeface="Calibri"/>
                          <a:ea typeface="Calibri"/>
                          <a:cs typeface="Calibri"/>
                          <a:sym typeface="Calibri"/>
                        </a:rPr>
                        <a:t>C (M = 0, SD = 2)</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i="1">
                          <a:highlight>
                            <a:srgbClr val="FFFFFF"/>
                          </a:highlight>
                          <a:latin typeface="Calibri"/>
                          <a:ea typeface="Calibri"/>
                          <a:cs typeface="Calibri"/>
                          <a:sym typeface="Calibri"/>
                        </a:rPr>
                        <a:t>Stretched, because SD &gt; 1</a:t>
                      </a:r>
                      <a:endParaRPr i="1">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i="1">
                          <a:solidFill>
                            <a:srgbClr val="16C6B3"/>
                          </a:solidFill>
                          <a:highlight>
                            <a:srgbClr val="FFFFFF"/>
                          </a:highlight>
                          <a:latin typeface="Calibri"/>
                          <a:ea typeface="Calibri"/>
                          <a:cs typeface="Calibri"/>
                          <a:sym typeface="Calibri"/>
                        </a:rPr>
                        <a:t>D (M = 1, SD = 1)</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i="1">
                          <a:highlight>
                            <a:srgbClr val="FFFFFF"/>
                          </a:highlight>
                          <a:latin typeface="Calibri"/>
                          <a:ea typeface="Calibri"/>
                          <a:cs typeface="Calibri"/>
                          <a:sym typeface="Calibri"/>
                        </a:rPr>
                        <a:t>Shifted right, because M &gt; 0</a:t>
                      </a:r>
                      <a:endParaRPr i="1">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i="1">
                          <a:solidFill>
                            <a:srgbClr val="FC5216"/>
                          </a:solidFill>
                          <a:highlight>
                            <a:srgbClr val="FFFFFF"/>
                          </a:highlight>
                          <a:latin typeface="Calibri"/>
                          <a:ea typeface="Calibri"/>
                          <a:cs typeface="Calibri"/>
                          <a:sym typeface="Calibri"/>
                        </a:rPr>
                        <a:t>E (M = –1, SD = 1)</a:t>
                      </a:r>
                      <a:endParaRPr i="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i="1">
                          <a:highlight>
                            <a:srgbClr val="FFFFFF"/>
                          </a:highlight>
                          <a:latin typeface="Calibri"/>
                          <a:ea typeface="Calibri"/>
                          <a:cs typeface="Calibri"/>
                          <a:sym typeface="Calibri"/>
                        </a:rPr>
                        <a:t>Shifted left, because M &lt; 0</a:t>
                      </a:r>
                      <a:endParaRPr i="1">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bl>
          </a:graphicData>
        </a:graphic>
      </p:graphicFrame>
      <p:sp>
        <p:nvSpPr>
          <p:cNvPr id="859" name="Google Shape;859;p84"/>
          <p:cNvSpPr/>
          <p:nvPr/>
        </p:nvSpPr>
        <p:spPr>
          <a:xfrm>
            <a:off x="204925" y="3678275"/>
            <a:ext cx="8763000" cy="13290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4"/>
          <p:cNvSpPr txBox="1"/>
          <p:nvPr/>
        </p:nvSpPr>
        <p:spPr>
          <a:xfrm>
            <a:off x="235500" y="3754825"/>
            <a:ext cx="8665800" cy="11940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424242"/>
              </a:buClr>
              <a:buSzPts val="1700"/>
              <a:buFont typeface="Calibri"/>
              <a:buChar char="●"/>
            </a:pPr>
            <a:r>
              <a:rPr lang="en" sz="1700">
                <a:solidFill>
                  <a:srgbClr val="424242"/>
                </a:solidFill>
                <a:latin typeface="Calibri"/>
                <a:ea typeface="Calibri"/>
                <a:cs typeface="Calibri"/>
                <a:sym typeface="Calibri"/>
              </a:rPr>
              <a:t>Data points are referred to as </a:t>
            </a:r>
            <a:r>
              <a:rPr lang="en" sz="1700" b="1">
                <a:solidFill>
                  <a:srgbClr val="424242"/>
                </a:solidFill>
                <a:latin typeface="Calibri"/>
                <a:ea typeface="Calibri"/>
                <a:cs typeface="Calibri"/>
                <a:sym typeface="Calibri"/>
              </a:rPr>
              <a:t>x</a:t>
            </a:r>
            <a:r>
              <a:rPr lang="en" sz="1700">
                <a:solidFill>
                  <a:srgbClr val="424242"/>
                </a:solidFill>
                <a:latin typeface="Calibri"/>
                <a:ea typeface="Calibri"/>
                <a:cs typeface="Calibri"/>
                <a:sym typeface="Calibri"/>
              </a:rPr>
              <a:t> in a normal distribution, they are called </a:t>
            </a:r>
            <a:r>
              <a:rPr lang="en" sz="1700" b="1">
                <a:solidFill>
                  <a:srgbClr val="424242"/>
                </a:solidFill>
                <a:latin typeface="Calibri"/>
                <a:ea typeface="Calibri"/>
                <a:cs typeface="Calibri"/>
                <a:sym typeface="Calibri"/>
              </a:rPr>
              <a:t>z</a:t>
            </a:r>
            <a:r>
              <a:rPr lang="en" sz="1700">
                <a:solidFill>
                  <a:srgbClr val="424242"/>
                </a:solidFill>
                <a:latin typeface="Calibri"/>
                <a:ea typeface="Calibri"/>
                <a:cs typeface="Calibri"/>
                <a:sym typeface="Calibri"/>
              </a:rPr>
              <a:t> or </a:t>
            </a:r>
            <a:r>
              <a:rPr lang="en" sz="1700" b="1">
                <a:solidFill>
                  <a:srgbClr val="424242"/>
                </a:solidFill>
                <a:latin typeface="Calibri"/>
                <a:ea typeface="Calibri"/>
                <a:cs typeface="Calibri"/>
                <a:sym typeface="Calibri"/>
              </a:rPr>
              <a:t>z-scores</a:t>
            </a:r>
            <a:r>
              <a:rPr lang="en" sz="1700">
                <a:solidFill>
                  <a:srgbClr val="424242"/>
                </a:solidFill>
                <a:latin typeface="Calibri"/>
                <a:ea typeface="Calibri"/>
                <a:cs typeface="Calibri"/>
                <a:sym typeface="Calibri"/>
              </a:rPr>
              <a:t> in the z-distribution. A z-score is a standard score that tells you how many standard deviations away from the mean an individual value (x) lies`</a:t>
            </a:r>
            <a:endParaRPr sz="1700">
              <a:solidFill>
                <a:srgbClr val="424242"/>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5"/>
          <p:cNvSpPr/>
          <p:nvPr/>
        </p:nvSpPr>
        <p:spPr>
          <a:xfrm>
            <a:off x="125" y="1751800"/>
            <a:ext cx="9144000" cy="15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5"/>
          <p:cNvSpPr txBox="1"/>
          <p:nvPr/>
        </p:nvSpPr>
        <p:spPr>
          <a:xfrm>
            <a:off x="575675" y="2008250"/>
            <a:ext cx="811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chemeClr val="lt1"/>
                </a:solidFill>
                <a:latin typeface="Oswald"/>
                <a:ea typeface="Oswald"/>
                <a:cs typeface="Oswald"/>
                <a:sym typeface="Oswald"/>
              </a:rPr>
              <a:t>Permutations and Combinations</a:t>
            </a:r>
            <a:endParaRPr sz="4800">
              <a:solidFill>
                <a:schemeClr val="lt1"/>
              </a:solidFill>
              <a:latin typeface="Oswald"/>
              <a:ea typeface="Oswald"/>
              <a:cs typeface="Oswald"/>
              <a:sym typeface="Oswald"/>
            </a:endParaRPr>
          </a:p>
        </p:txBody>
      </p:sp>
      <p:sp>
        <p:nvSpPr>
          <p:cNvPr id="867" name="Google Shape;867;p85"/>
          <p:cNvSpPr/>
          <p:nvPr/>
        </p:nvSpPr>
        <p:spPr>
          <a:xfrm>
            <a:off x="78350" y="9704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p:nvPr/>
        </p:nvSpPr>
        <p:spPr>
          <a:xfrm>
            <a:off x="87975" y="1014825"/>
            <a:ext cx="8848800" cy="9048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6"/>
          <p:cNvSpPr/>
          <p:nvPr/>
        </p:nvSpPr>
        <p:spPr>
          <a:xfrm>
            <a:off x="83100" y="2046375"/>
            <a:ext cx="5204100" cy="9048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6"/>
          <p:cNvSpPr txBox="1">
            <a:spLocks noGrp="1"/>
          </p:cNvSpPr>
          <p:nvPr>
            <p:ph type="body" idx="1"/>
          </p:nvPr>
        </p:nvSpPr>
        <p:spPr>
          <a:xfrm>
            <a:off x="83100" y="542875"/>
            <a:ext cx="8520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What is the Fundamental Principle of Counting?</a:t>
            </a:r>
            <a:endParaRPr>
              <a:latin typeface="Calibri"/>
              <a:ea typeface="Calibri"/>
              <a:cs typeface="Calibri"/>
              <a:sym typeface="Calibri"/>
            </a:endParaRPr>
          </a:p>
        </p:txBody>
      </p:sp>
      <p:sp>
        <p:nvSpPr>
          <p:cNvPr id="875" name="Google Shape;875;p86"/>
          <p:cNvSpPr txBox="1">
            <a:spLocks noGrp="1"/>
          </p:cNvSpPr>
          <p:nvPr>
            <p:ph type="title"/>
          </p:nvPr>
        </p:nvSpPr>
        <p:spPr>
          <a:xfrm>
            <a:off x="6900" y="64025"/>
            <a:ext cx="58137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Fundamentals Principle of Counting</a:t>
            </a:r>
            <a:endParaRPr sz="2800">
              <a:latin typeface="Calibri"/>
              <a:ea typeface="Calibri"/>
              <a:cs typeface="Calibri"/>
              <a:sym typeface="Calibri"/>
            </a:endParaRPr>
          </a:p>
        </p:txBody>
      </p:sp>
      <p:sp>
        <p:nvSpPr>
          <p:cNvPr id="876" name="Google Shape;876;p86"/>
          <p:cNvSpPr txBox="1"/>
          <p:nvPr/>
        </p:nvSpPr>
        <p:spPr>
          <a:xfrm>
            <a:off x="145025" y="1028700"/>
            <a:ext cx="8608800" cy="9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The principle states that - if </a:t>
            </a:r>
            <a:r>
              <a:rPr lang="en" sz="1800" b="1">
                <a:latin typeface="Calibri"/>
                <a:ea typeface="Calibri"/>
                <a:cs typeface="Calibri"/>
                <a:sym typeface="Calibri"/>
              </a:rPr>
              <a:t>an event</a:t>
            </a:r>
            <a:r>
              <a:rPr lang="en" sz="1800">
                <a:latin typeface="Calibri"/>
                <a:ea typeface="Calibri"/>
                <a:cs typeface="Calibri"/>
                <a:sym typeface="Calibri"/>
              </a:rPr>
              <a:t> </a:t>
            </a:r>
            <a:r>
              <a:rPr lang="en" sz="1800" b="1">
                <a:latin typeface="Calibri"/>
                <a:ea typeface="Calibri"/>
                <a:cs typeface="Calibri"/>
                <a:sym typeface="Calibri"/>
              </a:rPr>
              <a:t>can occur</a:t>
            </a:r>
            <a:r>
              <a:rPr lang="en" sz="1800">
                <a:latin typeface="Calibri"/>
                <a:ea typeface="Calibri"/>
                <a:cs typeface="Calibri"/>
                <a:sym typeface="Calibri"/>
              </a:rPr>
              <a:t> in </a:t>
            </a:r>
            <a:r>
              <a:rPr lang="en" sz="1800" b="1">
                <a:latin typeface="Calibri"/>
                <a:ea typeface="Calibri"/>
                <a:cs typeface="Calibri"/>
                <a:sym typeface="Calibri"/>
              </a:rPr>
              <a:t>m different ways</a:t>
            </a:r>
            <a:r>
              <a:rPr lang="en" sz="1800">
                <a:latin typeface="Calibri"/>
                <a:ea typeface="Calibri"/>
                <a:cs typeface="Calibri"/>
                <a:sym typeface="Calibri"/>
              </a:rPr>
              <a:t>, and another event can occur in </a:t>
            </a:r>
            <a:r>
              <a:rPr lang="en" sz="1800" b="1">
                <a:latin typeface="Calibri"/>
                <a:ea typeface="Calibri"/>
                <a:cs typeface="Calibri"/>
                <a:sym typeface="Calibri"/>
              </a:rPr>
              <a:t>n different ways</a:t>
            </a:r>
            <a:r>
              <a:rPr lang="en" sz="1800">
                <a:latin typeface="Calibri"/>
                <a:ea typeface="Calibri"/>
                <a:cs typeface="Calibri"/>
                <a:sym typeface="Calibri"/>
              </a:rPr>
              <a:t>, then the </a:t>
            </a:r>
            <a:r>
              <a:rPr lang="en" sz="1800" b="1">
                <a:latin typeface="Calibri"/>
                <a:ea typeface="Calibri"/>
                <a:cs typeface="Calibri"/>
                <a:sym typeface="Calibri"/>
              </a:rPr>
              <a:t>total number of occurrences</a:t>
            </a:r>
            <a:r>
              <a:rPr lang="en" sz="1800">
                <a:latin typeface="Calibri"/>
                <a:ea typeface="Calibri"/>
                <a:cs typeface="Calibri"/>
                <a:sym typeface="Calibri"/>
              </a:rPr>
              <a:t> of the events is </a:t>
            </a:r>
            <a:r>
              <a:rPr lang="en" sz="1800" b="1">
                <a:latin typeface="Calibri"/>
                <a:ea typeface="Calibri"/>
                <a:cs typeface="Calibri"/>
                <a:sym typeface="Calibri"/>
              </a:rPr>
              <a:t>m × n</a:t>
            </a:r>
            <a:r>
              <a:rPr lang="en" sz="1800">
                <a:latin typeface="Calibri"/>
                <a:ea typeface="Calibri"/>
                <a:cs typeface="Calibri"/>
                <a:sym typeface="Calibri"/>
              </a:rPr>
              <a:t>.</a:t>
            </a:r>
            <a:endParaRPr sz="1800" b="1" i="1">
              <a:latin typeface="Calibri"/>
              <a:ea typeface="Calibri"/>
              <a:cs typeface="Calibri"/>
              <a:sym typeface="Calibri"/>
            </a:endParaRPr>
          </a:p>
        </p:txBody>
      </p:sp>
      <p:sp>
        <p:nvSpPr>
          <p:cNvPr id="877" name="Google Shape;877;p86"/>
          <p:cNvSpPr txBox="1"/>
          <p:nvPr/>
        </p:nvSpPr>
        <p:spPr>
          <a:xfrm>
            <a:off x="145025" y="2019300"/>
            <a:ext cx="5142300" cy="9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alibri"/>
                <a:ea typeface="Calibri"/>
                <a:cs typeface="Calibri"/>
                <a:sym typeface="Calibri"/>
              </a:rPr>
              <a:t>Example - </a:t>
            </a:r>
            <a:r>
              <a:rPr lang="en" sz="1500">
                <a:latin typeface="Calibri"/>
                <a:ea typeface="Calibri"/>
                <a:cs typeface="Calibri"/>
                <a:sym typeface="Calibri"/>
              </a:rPr>
              <a:t>I have 3 books to read and 4 different places I can read these books - Home, Office, Park and Car. Total number of ways I can read books are 3 X 4 = 12 (as shown below) </a:t>
            </a:r>
            <a:endParaRPr sz="1500">
              <a:latin typeface="Calibri"/>
              <a:ea typeface="Calibri"/>
              <a:cs typeface="Calibri"/>
              <a:sym typeface="Calibri"/>
            </a:endParaRPr>
          </a:p>
        </p:txBody>
      </p:sp>
      <p:pic>
        <p:nvPicPr>
          <p:cNvPr id="878" name="Google Shape;878;p86"/>
          <p:cNvPicPr preferRelativeResize="0"/>
          <p:nvPr/>
        </p:nvPicPr>
        <p:blipFill>
          <a:blip r:embed="rId3">
            <a:alphaModFix/>
          </a:blip>
          <a:stretch>
            <a:fillRect/>
          </a:stretch>
        </p:blipFill>
        <p:spPr>
          <a:xfrm>
            <a:off x="5713850" y="2513348"/>
            <a:ext cx="3116175" cy="1846227"/>
          </a:xfrm>
          <a:prstGeom prst="rect">
            <a:avLst/>
          </a:prstGeom>
          <a:noFill/>
          <a:ln>
            <a:noFill/>
          </a:ln>
          <a:effectLst>
            <a:outerShdw blurRad="57150" dist="19050" dir="5400000" algn="bl" rotWithShape="0">
              <a:srgbClr val="000000">
                <a:alpha val="50000"/>
              </a:srgbClr>
            </a:outerShdw>
          </a:effectLst>
        </p:spPr>
      </p:pic>
      <p:graphicFrame>
        <p:nvGraphicFramePr>
          <p:cNvPr id="879" name="Google Shape;879;p86"/>
          <p:cNvGraphicFramePr/>
          <p:nvPr/>
        </p:nvGraphicFramePr>
        <p:xfrm>
          <a:off x="323575" y="3168825"/>
          <a:ext cx="4963650" cy="1692525"/>
        </p:xfrm>
        <a:graphic>
          <a:graphicData uri="http://schemas.openxmlformats.org/drawingml/2006/table">
            <a:tbl>
              <a:tblPr>
                <a:noFill/>
                <a:tableStyleId>{A9E7A084-7A39-4461-87EB-A3D604E095AF}</a:tableStyleId>
              </a:tblPr>
              <a:tblGrid>
                <a:gridCol w="779300">
                  <a:extLst>
                    <a:ext uri="{9D8B030D-6E8A-4147-A177-3AD203B41FA5}">
                      <a16:colId xmlns:a16="http://schemas.microsoft.com/office/drawing/2014/main" val="20000"/>
                    </a:ext>
                  </a:extLst>
                </a:gridCol>
                <a:gridCol w="10627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92200">
                  <a:extLst>
                    <a:ext uri="{9D8B030D-6E8A-4147-A177-3AD203B41FA5}">
                      <a16:colId xmlns:a16="http://schemas.microsoft.com/office/drawing/2014/main" val="20003"/>
                    </a:ext>
                  </a:extLst>
                </a:gridCol>
                <a:gridCol w="1013450">
                  <a:extLst>
                    <a:ext uri="{9D8B030D-6E8A-4147-A177-3AD203B41FA5}">
                      <a16:colId xmlns:a16="http://schemas.microsoft.com/office/drawing/2014/main" val="20004"/>
                    </a:ext>
                  </a:extLst>
                </a:gridCol>
              </a:tblGrid>
              <a:tr h="441125">
                <a:tc>
                  <a:txBody>
                    <a:bodyPr/>
                    <a:lstStyle/>
                    <a:p>
                      <a:pPr marL="0" lvl="0" indent="0" algn="ctr" rtl="0">
                        <a:spcBef>
                          <a:spcPts val="0"/>
                        </a:spcBef>
                        <a:spcAft>
                          <a:spcPts val="0"/>
                        </a:spcAft>
                        <a:buNone/>
                      </a:pPr>
                      <a:r>
                        <a:rPr lang="en" sz="1000" b="1"/>
                        <a:t>Books/ Places</a:t>
                      </a:r>
                      <a:endParaRPr sz="1000" b="1"/>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t>Home</a:t>
                      </a:r>
                      <a:endParaRPr sz="1000" b="1"/>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t>Office</a:t>
                      </a:r>
                      <a:endParaRPr sz="1000" b="1"/>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t>Park</a:t>
                      </a:r>
                      <a:endParaRPr sz="1000" b="1"/>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t>Car</a:t>
                      </a:r>
                      <a:endParaRPr sz="1000" b="1"/>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441125">
                <a:tc>
                  <a:txBody>
                    <a:bodyPr/>
                    <a:lstStyle/>
                    <a:p>
                      <a:pPr marL="0" lvl="0" indent="0" algn="ctr" rtl="0">
                        <a:spcBef>
                          <a:spcPts val="0"/>
                        </a:spcBef>
                        <a:spcAft>
                          <a:spcPts val="0"/>
                        </a:spcAft>
                        <a:buNone/>
                      </a:pPr>
                      <a:r>
                        <a:rPr lang="en" sz="1000" b="1"/>
                        <a:t>Book-1</a:t>
                      </a:r>
                      <a:endParaRPr sz="1000" b="1"/>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Book1/ Home</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Book1/ Office</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Book1/ Park</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Book1/ Car</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81875">
                <a:tc>
                  <a:txBody>
                    <a:bodyPr/>
                    <a:lstStyle/>
                    <a:p>
                      <a:pPr marL="0" lvl="0" indent="0" algn="ctr" rtl="0">
                        <a:spcBef>
                          <a:spcPts val="0"/>
                        </a:spcBef>
                        <a:spcAft>
                          <a:spcPts val="0"/>
                        </a:spcAft>
                        <a:buNone/>
                      </a:pPr>
                      <a:r>
                        <a:rPr lang="en" sz="1000" b="1"/>
                        <a:t>Book-2</a:t>
                      </a:r>
                      <a:endParaRPr sz="1000" b="1"/>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Book2/ Home</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Book2/ Office</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Book2/ Park</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Book2/ Car</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81875">
                <a:tc>
                  <a:txBody>
                    <a:bodyPr/>
                    <a:lstStyle/>
                    <a:p>
                      <a:pPr marL="0" lvl="0" indent="0" algn="ctr" rtl="0">
                        <a:spcBef>
                          <a:spcPts val="0"/>
                        </a:spcBef>
                        <a:spcAft>
                          <a:spcPts val="0"/>
                        </a:spcAft>
                        <a:buNone/>
                      </a:pPr>
                      <a:r>
                        <a:rPr lang="en" sz="1000" b="1"/>
                        <a:t>Book-3</a:t>
                      </a:r>
                      <a:endParaRPr sz="1000" b="1"/>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Book3/ Home</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Book3/ Office</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Book3/ Park</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sz="1000"/>
                        <a:t>Book3/ Car</a:t>
                      </a:r>
                      <a:endParaRPr sz="1000"/>
                    </a:p>
                  </a:txBody>
                  <a:tcPr marL="91425" marR="91425" marT="91425" marB="91425" anchor="ctr">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87"/>
          <p:cNvSpPr/>
          <p:nvPr/>
        </p:nvSpPr>
        <p:spPr>
          <a:xfrm>
            <a:off x="4804200" y="1400400"/>
            <a:ext cx="4124400" cy="3485400"/>
          </a:xfrm>
          <a:prstGeom prst="trapezoid">
            <a:avLst>
              <a:gd name="adj" fmla="val 46767"/>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7"/>
          <p:cNvSpPr/>
          <p:nvPr/>
        </p:nvSpPr>
        <p:spPr>
          <a:xfrm>
            <a:off x="78350" y="11228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7"/>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Understanding Factorial</a:t>
            </a:r>
            <a:endParaRPr sz="2800">
              <a:latin typeface="Calibri"/>
              <a:ea typeface="Calibri"/>
              <a:cs typeface="Calibri"/>
              <a:sym typeface="Calibri"/>
            </a:endParaRPr>
          </a:p>
        </p:txBody>
      </p:sp>
      <p:sp>
        <p:nvSpPr>
          <p:cNvPr id="887" name="Google Shape;887;p87"/>
          <p:cNvSpPr/>
          <p:nvPr/>
        </p:nvSpPr>
        <p:spPr>
          <a:xfrm>
            <a:off x="164175" y="985825"/>
            <a:ext cx="4550400" cy="39762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7"/>
          <p:cNvSpPr txBox="1">
            <a:spLocks noGrp="1"/>
          </p:cNvSpPr>
          <p:nvPr>
            <p:ph type="body" idx="1"/>
          </p:nvPr>
        </p:nvSpPr>
        <p:spPr>
          <a:xfrm>
            <a:off x="83100" y="542875"/>
            <a:ext cx="45504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What are Factorials?</a:t>
            </a:r>
            <a:endParaRPr>
              <a:latin typeface="Calibri"/>
              <a:ea typeface="Calibri"/>
              <a:cs typeface="Calibri"/>
              <a:sym typeface="Calibri"/>
            </a:endParaRPr>
          </a:p>
        </p:txBody>
      </p:sp>
      <p:sp>
        <p:nvSpPr>
          <p:cNvPr id="889" name="Google Shape;889;p87"/>
          <p:cNvSpPr txBox="1"/>
          <p:nvPr/>
        </p:nvSpPr>
        <p:spPr>
          <a:xfrm>
            <a:off x="68825" y="1104900"/>
            <a:ext cx="4645800" cy="3780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Factorials was first discovered by Daniel Bernoulli.</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It is a simple concept which only involves multiplication.</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b="1">
                <a:latin typeface="Calibri"/>
                <a:ea typeface="Calibri"/>
                <a:cs typeface="Calibri"/>
                <a:sym typeface="Calibri"/>
              </a:rPr>
              <a:t>Factorial is a multiplication operation of natural numbers with all the natural numbers that are less than it.</a:t>
            </a:r>
            <a:endParaRPr sz="1800" b="1">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Used in - Probability, Permutation and Combination.</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Indicated by </a:t>
            </a:r>
            <a:r>
              <a:rPr lang="en" sz="1800" b="1">
                <a:latin typeface="Calibri"/>
                <a:ea typeface="Calibri"/>
                <a:cs typeface="Calibri"/>
                <a:sym typeface="Calibri"/>
              </a:rPr>
              <a:t>'!'.</a:t>
            </a:r>
            <a:endParaRPr sz="1800" b="1">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b="1">
                <a:latin typeface="Calibri"/>
                <a:ea typeface="Calibri"/>
                <a:cs typeface="Calibri"/>
                <a:sym typeface="Calibri"/>
              </a:rPr>
              <a:t>n Factorial is written as </a:t>
            </a:r>
            <a:endParaRPr sz="1800" b="1">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b="1">
                <a:latin typeface="Calibri"/>
                <a:ea typeface="Calibri"/>
                <a:cs typeface="Calibri"/>
                <a:sym typeface="Calibri"/>
              </a:rPr>
              <a:t>n! = n × (n-1) × (n-2) × (n-3) × ….× 3 × 2 × 1</a:t>
            </a:r>
            <a:endParaRPr sz="1800" b="1">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b="1">
                <a:latin typeface="Calibri"/>
                <a:ea typeface="Calibri"/>
                <a:cs typeface="Calibri"/>
                <a:sym typeface="Calibri"/>
              </a:rPr>
              <a:t>n! = n × (n-1)!</a:t>
            </a:r>
            <a:endParaRPr sz="1800" b="1">
              <a:latin typeface="Calibri"/>
              <a:ea typeface="Calibri"/>
              <a:cs typeface="Calibri"/>
              <a:sym typeface="Calibri"/>
            </a:endParaRPr>
          </a:p>
        </p:txBody>
      </p:sp>
      <p:sp>
        <p:nvSpPr>
          <p:cNvPr id="890" name="Google Shape;890;p87"/>
          <p:cNvSpPr txBox="1">
            <a:spLocks noGrp="1"/>
          </p:cNvSpPr>
          <p:nvPr>
            <p:ph type="body" idx="1"/>
          </p:nvPr>
        </p:nvSpPr>
        <p:spPr>
          <a:xfrm>
            <a:off x="5566200" y="3229200"/>
            <a:ext cx="36894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5! = 5 x 4 x 3 x 2 x 1 = 120</a:t>
            </a:r>
            <a:endParaRPr>
              <a:latin typeface="Calibri"/>
              <a:ea typeface="Calibri"/>
              <a:cs typeface="Calibri"/>
              <a:sym typeface="Calibri"/>
            </a:endParaRPr>
          </a:p>
        </p:txBody>
      </p:sp>
      <p:sp>
        <p:nvSpPr>
          <p:cNvPr id="891" name="Google Shape;891;p87"/>
          <p:cNvSpPr txBox="1">
            <a:spLocks noGrp="1"/>
          </p:cNvSpPr>
          <p:nvPr>
            <p:ph type="body" idx="1"/>
          </p:nvPr>
        </p:nvSpPr>
        <p:spPr>
          <a:xfrm>
            <a:off x="5185200" y="3998700"/>
            <a:ext cx="3460800" cy="641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b="1">
                <a:latin typeface="Calibri"/>
                <a:ea typeface="Calibri"/>
                <a:cs typeface="Calibri"/>
                <a:sym typeface="Calibri"/>
              </a:rPr>
              <a:t>7! = 7 x 6 x 5 x 4 x 3 x 2 x 1 = 5040</a:t>
            </a:r>
            <a:endParaRPr>
              <a:latin typeface="Calibri"/>
              <a:ea typeface="Calibri"/>
              <a:cs typeface="Calibri"/>
              <a:sym typeface="Calibri"/>
            </a:endParaRPr>
          </a:p>
        </p:txBody>
      </p:sp>
      <p:sp>
        <p:nvSpPr>
          <p:cNvPr id="892" name="Google Shape;892;p87"/>
          <p:cNvSpPr txBox="1">
            <a:spLocks noGrp="1"/>
          </p:cNvSpPr>
          <p:nvPr>
            <p:ph type="body" idx="1"/>
          </p:nvPr>
        </p:nvSpPr>
        <p:spPr>
          <a:xfrm>
            <a:off x="5413800" y="3610200"/>
            <a:ext cx="39966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6! = 6 x 5 x 4 x 3 x 2 x 1 = 720</a:t>
            </a:r>
            <a:endParaRPr>
              <a:latin typeface="Calibri"/>
              <a:ea typeface="Calibri"/>
              <a:cs typeface="Calibri"/>
              <a:sym typeface="Calibri"/>
            </a:endParaRPr>
          </a:p>
        </p:txBody>
      </p:sp>
      <p:sp>
        <p:nvSpPr>
          <p:cNvPr id="893" name="Google Shape;893;p87"/>
          <p:cNvSpPr txBox="1">
            <a:spLocks noGrp="1"/>
          </p:cNvSpPr>
          <p:nvPr>
            <p:ph type="body" idx="1"/>
          </p:nvPr>
        </p:nvSpPr>
        <p:spPr>
          <a:xfrm>
            <a:off x="4956600" y="4379575"/>
            <a:ext cx="4333800" cy="641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SzPts val="935"/>
              <a:buNone/>
            </a:pPr>
            <a:r>
              <a:rPr lang="en" sz="1840" b="1">
                <a:latin typeface="Calibri"/>
                <a:ea typeface="Calibri"/>
                <a:cs typeface="Calibri"/>
                <a:sym typeface="Calibri"/>
              </a:rPr>
              <a:t>8! = 8 x  7 x 6 x 5 x 4 x 3 x 2 x 1 = 40320</a:t>
            </a:r>
            <a:endParaRPr sz="1840">
              <a:latin typeface="Calibri"/>
              <a:ea typeface="Calibri"/>
              <a:cs typeface="Calibri"/>
              <a:sym typeface="Calibri"/>
            </a:endParaRPr>
          </a:p>
        </p:txBody>
      </p:sp>
      <p:sp>
        <p:nvSpPr>
          <p:cNvPr id="894" name="Google Shape;894;p87"/>
          <p:cNvSpPr txBox="1">
            <a:spLocks noGrp="1"/>
          </p:cNvSpPr>
          <p:nvPr>
            <p:ph type="body" idx="1"/>
          </p:nvPr>
        </p:nvSpPr>
        <p:spPr>
          <a:xfrm>
            <a:off x="6023400" y="2543400"/>
            <a:ext cx="18915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3! = 3 x 2 x 1 = 6</a:t>
            </a:r>
            <a:endParaRPr>
              <a:latin typeface="Calibri"/>
              <a:ea typeface="Calibri"/>
              <a:cs typeface="Calibri"/>
              <a:sym typeface="Calibri"/>
            </a:endParaRPr>
          </a:p>
        </p:txBody>
      </p:sp>
      <p:sp>
        <p:nvSpPr>
          <p:cNvPr id="895" name="Google Shape;895;p87"/>
          <p:cNvSpPr txBox="1">
            <a:spLocks noGrp="1"/>
          </p:cNvSpPr>
          <p:nvPr>
            <p:ph type="body" idx="1"/>
          </p:nvPr>
        </p:nvSpPr>
        <p:spPr>
          <a:xfrm>
            <a:off x="6175800" y="2162400"/>
            <a:ext cx="14577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2! = 2 x 1 = 2</a:t>
            </a:r>
            <a:endParaRPr>
              <a:latin typeface="Calibri"/>
              <a:ea typeface="Calibri"/>
              <a:cs typeface="Calibri"/>
              <a:sym typeface="Calibri"/>
            </a:endParaRPr>
          </a:p>
        </p:txBody>
      </p:sp>
      <p:sp>
        <p:nvSpPr>
          <p:cNvPr id="896" name="Google Shape;896;p87"/>
          <p:cNvSpPr txBox="1">
            <a:spLocks noGrp="1"/>
          </p:cNvSpPr>
          <p:nvPr>
            <p:ph type="body" idx="1"/>
          </p:nvPr>
        </p:nvSpPr>
        <p:spPr>
          <a:xfrm>
            <a:off x="5794800" y="2848200"/>
            <a:ext cx="22914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4! = 4 x 3 x 2 x 1 = 24</a:t>
            </a:r>
            <a:endParaRPr>
              <a:latin typeface="Calibri"/>
              <a:ea typeface="Calibri"/>
              <a:cs typeface="Calibri"/>
              <a:sym typeface="Calibri"/>
            </a:endParaRPr>
          </a:p>
        </p:txBody>
      </p:sp>
      <p:sp>
        <p:nvSpPr>
          <p:cNvPr id="897" name="Google Shape;897;p87"/>
          <p:cNvSpPr txBox="1">
            <a:spLocks noGrp="1"/>
          </p:cNvSpPr>
          <p:nvPr>
            <p:ph type="body" idx="1"/>
          </p:nvPr>
        </p:nvSpPr>
        <p:spPr>
          <a:xfrm>
            <a:off x="6328200" y="1857600"/>
            <a:ext cx="11529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1! = 1 X 1 </a:t>
            </a:r>
            <a:endParaRPr>
              <a:latin typeface="Calibri"/>
              <a:ea typeface="Calibri"/>
              <a:cs typeface="Calibri"/>
              <a:sym typeface="Calibri"/>
            </a:endParaRPr>
          </a:p>
        </p:txBody>
      </p:sp>
      <p:sp>
        <p:nvSpPr>
          <p:cNvPr id="898" name="Google Shape;898;p87"/>
          <p:cNvSpPr txBox="1">
            <a:spLocks noGrp="1"/>
          </p:cNvSpPr>
          <p:nvPr>
            <p:ph type="body" idx="1"/>
          </p:nvPr>
        </p:nvSpPr>
        <p:spPr>
          <a:xfrm>
            <a:off x="6480600" y="1552800"/>
            <a:ext cx="7719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latin typeface="Calibri"/>
                <a:ea typeface="Calibri"/>
                <a:cs typeface="Calibri"/>
                <a:sym typeface="Calibri"/>
              </a:rPr>
              <a:t>0! = 1</a:t>
            </a:r>
            <a:endParaRPr>
              <a:latin typeface="Calibri"/>
              <a:ea typeface="Calibri"/>
              <a:cs typeface="Calibri"/>
              <a:sym typeface="Calibri"/>
            </a:endParaRPr>
          </a:p>
        </p:txBody>
      </p:sp>
      <p:sp>
        <p:nvSpPr>
          <p:cNvPr id="899" name="Google Shape;899;p87"/>
          <p:cNvSpPr txBox="1">
            <a:spLocks noGrp="1"/>
          </p:cNvSpPr>
          <p:nvPr>
            <p:ph type="body" idx="1"/>
          </p:nvPr>
        </p:nvSpPr>
        <p:spPr>
          <a:xfrm>
            <a:off x="4578900" y="847675"/>
            <a:ext cx="4550400" cy="5727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 b="1">
                <a:latin typeface="Calibri"/>
                <a:ea typeface="Calibri"/>
                <a:cs typeface="Calibri"/>
                <a:sym typeface="Calibri"/>
              </a:rPr>
              <a:t>Factorials from 0 till 8</a:t>
            </a:r>
            <a:endParaRPr>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88"/>
          <p:cNvSpPr/>
          <p:nvPr/>
        </p:nvSpPr>
        <p:spPr>
          <a:xfrm>
            <a:off x="78350" y="11228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8"/>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Permutations</a:t>
            </a:r>
            <a:endParaRPr sz="2800">
              <a:latin typeface="Calibri"/>
              <a:ea typeface="Calibri"/>
              <a:cs typeface="Calibri"/>
              <a:sym typeface="Calibri"/>
            </a:endParaRPr>
          </a:p>
        </p:txBody>
      </p:sp>
      <p:sp>
        <p:nvSpPr>
          <p:cNvPr id="906" name="Google Shape;906;p88"/>
          <p:cNvSpPr/>
          <p:nvPr/>
        </p:nvSpPr>
        <p:spPr>
          <a:xfrm>
            <a:off x="164175" y="985825"/>
            <a:ext cx="5287800" cy="39762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8"/>
          <p:cNvSpPr txBox="1"/>
          <p:nvPr/>
        </p:nvSpPr>
        <p:spPr>
          <a:xfrm>
            <a:off x="221225" y="1257300"/>
            <a:ext cx="5123400" cy="3504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Permutation relates to </a:t>
            </a:r>
            <a:r>
              <a:rPr lang="en" sz="1800" b="1">
                <a:latin typeface="Calibri"/>
                <a:ea typeface="Calibri"/>
                <a:cs typeface="Calibri"/>
                <a:sym typeface="Calibri"/>
              </a:rPr>
              <a:t>the act of ‘arranging’ all the members of a set into some sequence or order.</a:t>
            </a:r>
            <a:endParaRPr sz="1800" b="1">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In other words, if the set is already ordered, then the rearranging of its elements is called the </a:t>
            </a:r>
            <a:r>
              <a:rPr lang="en" sz="1800" b="1">
                <a:latin typeface="Calibri"/>
                <a:ea typeface="Calibri"/>
                <a:cs typeface="Calibri"/>
                <a:sym typeface="Calibri"/>
              </a:rPr>
              <a:t>process of permuting</a:t>
            </a:r>
            <a:r>
              <a:rPr lang="en" sz="1800">
                <a:latin typeface="Calibri"/>
                <a:ea typeface="Calibri"/>
                <a:cs typeface="Calibri"/>
                <a:sym typeface="Calibri"/>
              </a:rPr>
              <a:t>.</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They often arise when different orderings on certain finite sets are considered.</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Thus Permutations are - </a:t>
            </a:r>
            <a:r>
              <a:rPr lang="en" sz="1800" b="1">
                <a:latin typeface="Calibri"/>
                <a:ea typeface="Calibri"/>
                <a:cs typeface="Calibri"/>
                <a:sym typeface="Calibri"/>
              </a:rPr>
              <a:t>ARRANGEMENTS.</a:t>
            </a:r>
            <a:endParaRPr sz="1800" b="1">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A permutation is the </a:t>
            </a:r>
            <a:r>
              <a:rPr lang="en" sz="1800" b="1">
                <a:latin typeface="Calibri"/>
                <a:ea typeface="Calibri"/>
                <a:cs typeface="Calibri"/>
                <a:sym typeface="Calibri"/>
              </a:rPr>
              <a:t>choice of 'r' things</a:t>
            </a:r>
            <a:r>
              <a:rPr lang="en" sz="1800">
                <a:latin typeface="Calibri"/>
                <a:ea typeface="Calibri"/>
                <a:cs typeface="Calibri"/>
                <a:sym typeface="Calibri"/>
              </a:rPr>
              <a:t> from a </a:t>
            </a:r>
            <a:r>
              <a:rPr lang="en" sz="1800" b="1">
                <a:latin typeface="Calibri"/>
                <a:ea typeface="Calibri"/>
                <a:cs typeface="Calibri"/>
                <a:sym typeface="Calibri"/>
              </a:rPr>
              <a:t>set of 'n' things</a:t>
            </a:r>
            <a:r>
              <a:rPr lang="en" sz="1800">
                <a:latin typeface="Calibri"/>
                <a:ea typeface="Calibri"/>
                <a:cs typeface="Calibri"/>
                <a:sym typeface="Calibri"/>
              </a:rPr>
              <a:t> </a:t>
            </a:r>
            <a:r>
              <a:rPr lang="en" sz="1800" b="1">
                <a:latin typeface="Calibri"/>
                <a:ea typeface="Calibri"/>
                <a:cs typeface="Calibri"/>
                <a:sym typeface="Calibri"/>
              </a:rPr>
              <a:t>without replacement</a:t>
            </a:r>
            <a:r>
              <a:rPr lang="en" sz="1800">
                <a:latin typeface="Calibri"/>
                <a:ea typeface="Calibri"/>
                <a:cs typeface="Calibri"/>
                <a:sym typeface="Calibri"/>
              </a:rPr>
              <a:t> and where the order matters.</a:t>
            </a:r>
            <a:endParaRPr sz="1800">
              <a:latin typeface="Calibri"/>
              <a:ea typeface="Calibri"/>
              <a:cs typeface="Calibri"/>
              <a:sym typeface="Calibri"/>
            </a:endParaRPr>
          </a:p>
        </p:txBody>
      </p:sp>
      <p:pic>
        <p:nvPicPr>
          <p:cNvPr id="908" name="Google Shape;908;p88"/>
          <p:cNvPicPr preferRelativeResize="0"/>
          <p:nvPr/>
        </p:nvPicPr>
        <p:blipFill>
          <a:blip r:embed="rId3">
            <a:alphaModFix/>
          </a:blip>
          <a:stretch>
            <a:fillRect/>
          </a:stretch>
        </p:blipFill>
        <p:spPr>
          <a:xfrm>
            <a:off x="5311425" y="2338650"/>
            <a:ext cx="3216075" cy="12705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89"/>
          <p:cNvSpPr/>
          <p:nvPr/>
        </p:nvSpPr>
        <p:spPr>
          <a:xfrm>
            <a:off x="78350" y="11228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9"/>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Combination</a:t>
            </a:r>
            <a:endParaRPr sz="2800">
              <a:latin typeface="Calibri"/>
              <a:ea typeface="Calibri"/>
              <a:cs typeface="Calibri"/>
              <a:sym typeface="Calibri"/>
            </a:endParaRPr>
          </a:p>
        </p:txBody>
      </p:sp>
      <p:sp>
        <p:nvSpPr>
          <p:cNvPr id="915" name="Google Shape;915;p89"/>
          <p:cNvSpPr/>
          <p:nvPr/>
        </p:nvSpPr>
        <p:spPr>
          <a:xfrm>
            <a:off x="164175" y="985825"/>
            <a:ext cx="5287800" cy="39762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9"/>
          <p:cNvSpPr txBox="1"/>
          <p:nvPr/>
        </p:nvSpPr>
        <p:spPr>
          <a:xfrm>
            <a:off x="221225" y="1181100"/>
            <a:ext cx="5123400" cy="3504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Combination is a </a:t>
            </a:r>
            <a:r>
              <a:rPr lang="en" sz="1800" b="1">
                <a:latin typeface="Calibri"/>
                <a:ea typeface="Calibri"/>
                <a:cs typeface="Calibri"/>
                <a:sym typeface="Calibri"/>
              </a:rPr>
              <a:t>way of selecting items</a:t>
            </a:r>
            <a:r>
              <a:rPr lang="en" sz="1800">
                <a:latin typeface="Calibri"/>
                <a:ea typeface="Calibri"/>
                <a:cs typeface="Calibri"/>
                <a:sym typeface="Calibri"/>
              </a:rPr>
              <a:t> from a collection, such that (unlike permutations) </a:t>
            </a:r>
            <a:r>
              <a:rPr lang="en" sz="1800" b="1">
                <a:latin typeface="Calibri"/>
                <a:ea typeface="Calibri"/>
                <a:cs typeface="Calibri"/>
                <a:sym typeface="Calibri"/>
              </a:rPr>
              <a:t>the order of selection does not matter.</a:t>
            </a:r>
            <a:endParaRPr sz="1800" b="1">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b="1">
                <a:latin typeface="Calibri"/>
                <a:ea typeface="Calibri"/>
                <a:cs typeface="Calibri"/>
                <a:sym typeface="Calibri"/>
              </a:rPr>
              <a:t>Combination refers to the combination of 'n' things taken 'k' at a time without repetition.</a:t>
            </a:r>
            <a:endParaRPr sz="1800" b="1">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To refer to combinations in which repetition is allowed, the terms k-selection or k-combination with repetition are often used.</a:t>
            </a:r>
            <a:endParaRPr sz="1800">
              <a:latin typeface="Calibri"/>
              <a:ea typeface="Calibri"/>
              <a:cs typeface="Calibri"/>
              <a:sym typeface="Calibri"/>
            </a:endParaRPr>
          </a:p>
        </p:txBody>
      </p:sp>
      <p:pic>
        <p:nvPicPr>
          <p:cNvPr id="917" name="Google Shape;917;p89"/>
          <p:cNvPicPr preferRelativeResize="0"/>
          <p:nvPr/>
        </p:nvPicPr>
        <p:blipFill>
          <a:blip r:embed="rId3">
            <a:alphaModFix/>
          </a:blip>
          <a:stretch>
            <a:fillRect/>
          </a:stretch>
        </p:blipFill>
        <p:spPr>
          <a:xfrm>
            <a:off x="5344625" y="2365750"/>
            <a:ext cx="3763475" cy="9866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90"/>
          <p:cNvSpPr/>
          <p:nvPr/>
        </p:nvSpPr>
        <p:spPr>
          <a:xfrm>
            <a:off x="164175" y="3834425"/>
            <a:ext cx="8862900" cy="1149900"/>
          </a:xfrm>
          <a:prstGeom prst="roundRect">
            <a:avLst>
              <a:gd name="adj" fmla="val 2867"/>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0"/>
          <p:cNvSpPr/>
          <p:nvPr/>
        </p:nvSpPr>
        <p:spPr>
          <a:xfrm>
            <a:off x="164175" y="2313125"/>
            <a:ext cx="8862900" cy="13728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More examples of Permutations and Combination</a:t>
            </a:r>
            <a:endParaRPr sz="2800">
              <a:latin typeface="Calibri"/>
              <a:ea typeface="Calibri"/>
              <a:cs typeface="Calibri"/>
              <a:sym typeface="Calibri"/>
            </a:endParaRPr>
          </a:p>
        </p:txBody>
      </p:sp>
      <p:sp>
        <p:nvSpPr>
          <p:cNvPr id="925" name="Google Shape;925;p90"/>
          <p:cNvSpPr/>
          <p:nvPr/>
        </p:nvSpPr>
        <p:spPr>
          <a:xfrm>
            <a:off x="78350" y="9704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164175" y="560525"/>
            <a:ext cx="8862900" cy="16041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txBox="1"/>
          <p:nvPr/>
        </p:nvSpPr>
        <p:spPr>
          <a:xfrm>
            <a:off x="172500" y="2313575"/>
            <a:ext cx="8666700" cy="13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alibri"/>
                <a:ea typeface="Calibri"/>
                <a:cs typeface="Calibri"/>
                <a:sym typeface="Calibri"/>
              </a:rPr>
              <a:t>2) What are the different combination of selecting 2 different letters from a,b,c,d.</a:t>
            </a:r>
            <a:r>
              <a:rPr lang="en" sz="1800">
                <a:latin typeface="Calibri"/>
                <a:ea typeface="Calibri"/>
                <a:cs typeface="Calibri"/>
                <a:sym typeface="Calibri"/>
              </a:rPr>
              <a:t>		ab,	ac,	ad,    bc,	bd,	cd.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This can be calculated by </a:t>
            </a:r>
            <a:r>
              <a:rPr lang="en" sz="2000" b="1">
                <a:latin typeface="Calibri"/>
                <a:ea typeface="Calibri"/>
                <a:cs typeface="Calibri"/>
                <a:sym typeface="Calibri"/>
              </a:rPr>
              <a:t>C(4,2)</a:t>
            </a:r>
            <a:r>
              <a:rPr lang="en" sz="1800">
                <a:latin typeface="Calibri"/>
                <a:ea typeface="Calibri"/>
                <a:cs typeface="Calibri"/>
                <a:sym typeface="Calibri"/>
              </a:rPr>
              <a:t> i.e. </a:t>
            </a:r>
            <a:r>
              <a:rPr lang="en" sz="1800" b="1">
                <a:solidFill>
                  <a:srgbClr val="990000"/>
                </a:solidFill>
                <a:latin typeface="Calibri"/>
                <a:ea typeface="Calibri"/>
                <a:cs typeface="Calibri"/>
                <a:sym typeface="Calibri"/>
              </a:rPr>
              <a:t>4!/ 2! x (4-2)!</a:t>
            </a:r>
            <a:r>
              <a:rPr lang="en" sz="1800">
                <a:solidFill>
                  <a:srgbClr val="990000"/>
                </a:solidFill>
                <a:latin typeface="Calibri"/>
                <a:ea typeface="Calibri"/>
                <a:cs typeface="Calibri"/>
                <a:sym typeface="Calibri"/>
              </a:rPr>
              <a:t> </a:t>
            </a:r>
            <a:r>
              <a:rPr lang="en" sz="1800" b="1">
                <a:solidFill>
                  <a:srgbClr val="990000"/>
                </a:solidFill>
                <a:latin typeface="Calibri"/>
                <a:ea typeface="Calibri"/>
                <a:cs typeface="Calibri"/>
                <a:sym typeface="Calibri"/>
              </a:rPr>
              <a:t>= (4x3x2x1)/2x(2x1)</a:t>
            </a:r>
            <a:r>
              <a:rPr lang="en" sz="1800" b="1">
                <a:latin typeface="Calibri"/>
                <a:ea typeface="Calibri"/>
                <a:cs typeface="Calibri"/>
                <a:sym typeface="Calibri"/>
              </a:rPr>
              <a:t> = 6</a:t>
            </a:r>
            <a:endParaRPr sz="1800">
              <a:latin typeface="Calibri"/>
              <a:ea typeface="Calibri"/>
              <a:cs typeface="Calibri"/>
              <a:sym typeface="Calibri"/>
            </a:endParaRPr>
          </a:p>
        </p:txBody>
      </p:sp>
      <p:sp>
        <p:nvSpPr>
          <p:cNvPr id="928" name="Google Shape;928;p90"/>
          <p:cNvSpPr txBox="1"/>
          <p:nvPr/>
        </p:nvSpPr>
        <p:spPr>
          <a:xfrm>
            <a:off x="162450" y="589475"/>
            <a:ext cx="8666700" cy="15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alibri"/>
                <a:ea typeface="Calibri"/>
                <a:cs typeface="Calibri"/>
                <a:sym typeface="Calibri"/>
              </a:rPr>
              <a:t>Pick 2 letters from - a,b,c,d.</a:t>
            </a:r>
            <a:r>
              <a:rPr lang="en"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r>
              <a:rPr lang="en" sz="1800" b="1">
                <a:latin typeface="Calibri"/>
                <a:ea typeface="Calibri"/>
                <a:cs typeface="Calibri"/>
                <a:sym typeface="Calibri"/>
              </a:rPr>
              <a:t>1) In how many different ways can you pick the 2 letters.</a:t>
            </a:r>
            <a:r>
              <a:rPr lang="en"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ab,	ac,	ad,   ba,   bc,    bd,    ca, 	cb,	cd,  da,    db,	dc.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This can be calculated by </a:t>
            </a:r>
            <a:r>
              <a:rPr lang="en" sz="2000" b="1">
                <a:latin typeface="Calibri"/>
                <a:ea typeface="Calibri"/>
                <a:cs typeface="Calibri"/>
                <a:sym typeface="Calibri"/>
              </a:rPr>
              <a:t>P(4,2)</a:t>
            </a:r>
            <a:r>
              <a:rPr lang="en" sz="1800">
                <a:latin typeface="Calibri"/>
                <a:ea typeface="Calibri"/>
                <a:cs typeface="Calibri"/>
                <a:sym typeface="Calibri"/>
              </a:rPr>
              <a:t> i.e. </a:t>
            </a:r>
            <a:r>
              <a:rPr lang="en" sz="1800" b="1">
                <a:solidFill>
                  <a:srgbClr val="A61C00"/>
                </a:solidFill>
                <a:latin typeface="Calibri"/>
                <a:ea typeface="Calibri"/>
                <a:cs typeface="Calibri"/>
                <a:sym typeface="Calibri"/>
              </a:rPr>
              <a:t>4!/ (4-2)!</a:t>
            </a:r>
            <a:r>
              <a:rPr lang="en" sz="1800">
                <a:solidFill>
                  <a:srgbClr val="A61C00"/>
                </a:solidFill>
                <a:latin typeface="Calibri"/>
                <a:ea typeface="Calibri"/>
                <a:cs typeface="Calibri"/>
                <a:sym typeface="Calibri"/>
              </a:rPr>
              <a:t> </a:t>
            </a:r>
            <a:r>
              <a:rPr lang="en" sz="1800" b="1">
                <a:solidFill>
                  <a:srgbClr val="A61C00"/>
                </a:solidFill>
                <a:latin typeface="Calibri"/>
                <a:ea typeface="Calibri"/>
                <a:cs typeface="Calibri"/>
                <a:sym typeface="Calibri"/>
              </a:rPr>
              <a:t>= (4x3x2x1)/(2x1)</a:t>
            </a:r>
            <a:r>
              <a:rPr lang="en" sz="1800" b="1">
                <a:latin typeface="Calibri"/>
                <a:ea typeface="Calibri"/>
                <a:cs typeface="Calibri"/>
                <a:sym typeface="Calibri"/>
              </a:rPr>
              <a:t> = 12</a:t>
            </a:r>
            <a:endParaRPr sz="1800">
              <a:latin typeface="Calibri"/>
              <a:ea typeface="Calibri"/>
              <a:cs typeface="Calibri"/>
              <a:sym typeface="Calibri"/>
            </a:endParaRPr>
          </a:p>
        </p:txBody>
      </p:sp>
      <p:sp>
        <p:nvSpPr>
          <p:cNvPr id="929" name="Google Shape;929;p90"/>
          <p:cNvSpPr txBox="1"/>
          <p:nvPr/>
        </p:nvSpPr>
        <p:spPr>
          <a:xfrm>
            <a:off x="248700" y="3913775"/>
            <a:ext cx="8666700" cy="10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80000"/>
                </a:solidFill>
                <a:latin typeface="Calibri"/>
                <a:ea typeface="Calibri"/>
                <a:cs typeface="Calibri"/>
                <a:sym typeface="Calibri"/>
              </a:rPr>
              <a:t>In Nutshell -</a:t>
            </a:r>
            <a:endParaRPr sz="1800" b="1">
              <a:solidFill>
                <a:srgbClr val="980000"/>
              </a:solidFill>
              <a:latin typeface="Calibri"/>
              <a:ea typeface="Calibri"/>
              <a:cs typeface="Calibri"/>
              <a:sym typeface="Calibri"/>
            </a:endParaRPr>
          </a:p>
          <a:p>
            <a:pPr marL="457200" lvl="0" indent="-342900" algn="l" rtl="0">
              <a:spcBef>
                <a:spcPts val="0"/>
              </a:spcBef>
              <a:spcAft>
                <a:spcPts val="0"/>
              </a:spcAft>
              <a:buClr>
                <a:srgbClr val="980000"/>
              </a:buClr>
              <a:buSzPts val="1800"/>
              <a:buFont typeface="Calibri"/>
              <a:buAutoNum type="alphaLcParenR"/>
            </a:pPr>
            <a:r>
              <a:rPr lang="en" sz="1800" b="1">
                <a:solidFill>
                  <a:srgbClr val="980000"/>
                </a:solidFill>
                <a:latin typeface="Calibri"/>
                <a:ea typeface="Calibri"/>
                <a:cs typeface="Calibri"/>
                <a:sym typeface="Calibri"/>
              </a:rPr>
              <a:t>In Permutation - ‘ab’ and ‘ba’ are not same as the ORDER is important</a:t>
            </a:r>
            <a:endParaRPr sz="1800" b="1">
              <a:solidFill>
                <a:srgbClr val="980000"/>
              </a:solidFill>
              <a:latin typeface="Calibri"/>
              <a:ea typeface="Calibri"/>
              <a:cs typeface="Calibri"/>
              <a:sym typeface="Calibri"/>
            </a:endParaRPr>
          </a:p>
          <a:p>
            <a:pPr marL="457200" lvl="0" indent="-342900" algn="l" rtl="0">
              <a:spcBef>
                <a:spcPts val="0"/>
              </a:spcBef>
              <a:spcAft>
                <a:spcPts val="0"/>
              </a:spcAft>
              <a:buClr>
                <a:srgbClr val="980000"/>
              </a:buClr>
              <a:buSzPts val="1800"/>
              <a:buFont typeface="Calibri"/>
              <a:buAutoNum type="alphaLcParenR"/>
            </a:pPr>
            <a:r>
              <a:rPr lang="en" sz="1800" b="1">
                <a:solidFill>
                  <a:srgbClr val="980000"/>
                </a:solidFill>
                <a:latin typeface="Calibri"/>
                <a:ea typeface="Calibri"/>
                <a:cs typeface="Calibri"/>
                <a:sym typeface="Calibri"/>
              </a:rPr>
              <a:t>In Combination - ‘ab’ and ‘ba’ are same. i.e. order is NOT important</a:t>
            </a:r>
            <a:endParaRPr sz="1800" b="1">
              <a:solidFill>
                <a:srgbClr val="980000"/>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1"/>
          <p:cNvSpPr/>
          <p:nvPr/>
        </p:nvSpPr>
        <p:spPr>
          <a:xfrm>
            <a:off x="140550" y="1899275"/>
            <a:ext cx="2486100" cy="27957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1"/>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Use of Permutation and Combination</a:t>
            </a:r>
            <a:endParaRPr sz="2800">
              <a:latin typeface="Calibri"/>
              <a:ea typeface="Calibri"/>
              <a:cs typeface="Calibri"/>
              <a:sym typeface="Calibri"/>
            </a:endParaRPr>
          </a:p>
        </p:txBody>
      </p:sp>
      <p:sp>
        <p:nvSpPr>
          <p:cNvPr id="936" name="Google Shape;936;p91"/>
          <p:cNvSpPr/>
          <p:nvPr/>
        </p:nvSpPr>
        <p:spPr>
          <a:xfrm>
            <a:off x="2150" y="10466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1"/>
          <p:cNvSpPr/>
          <p:nvPr/>
        </p:nvSpPr>
        <p:spPr>
          <a:xfrm>
            <a:off x="87975" y="636725"/>
            <a:ext cx="8862900" cy="10023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1"/>
          <p:cNvSpPr txBox="1"/>
          <p:nvPr/>
        </p:nvSpPr>
        <p:spPr>
          <a:xfrm>
            <a:off x="162450" y="741875"/>
            <a:ext cx="8666700" cy="7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80000"/>
                </a:solidFill>
                <a:latin typeface="Calibri"/>
                <a:ea typeface="Calibri"/>
                <a:cs typeface="Calibri"/>
                <a:sym typeface="Calibri"/>
              </a:rPr>
              <a:t>PERMUTATION</a:t>
            </a:r>
            <a:r>
              <a:rPr lang="en" sz="1800" b="1">
                <a:latin typeface="Calibri"/>
                <a:ea typeface="Calibri"/>
                <a:cs typeface="Calibri"/>
                <a:sym typeface="Calibri"/>
              </a:rPr>
              <a:t> is used for the list of data (where the order of the data matters) </a:t>
            </a:r>
            <a:r>
              <a:rPr lang="en" sz="1800" b="1">
                <a:solidFill>
                  <a:srgbClr val="990000"/>
                </a:solidFill>
                <a:latin typeface="Calibri"/>
                <a:ea typeface="Calibri"/>
                <a:cs typeface="Calibri"/>
                <a:sym typeface="Calibri"/>
              </a:rPr>
              <a:t>COMBINATION</a:t>
            </a:r>
            <a:r>
              <a:rPr lang="en" sz="1800" b="1">
                <a:latin typeface="Calibri"/>
                <a:ea typeface="Calibri"/>
                <a:cs typeface="Calibri"/>
                <a:sym typeface="Calibri"/>
              </a:rPr>
              <a:t> is used for a group of data (where the order of data doesn’t matter)</a:t>
            </a:r>
            <a:endParaRPr sz="1800" b="1">
              <a:latin typeface="Calibri"/>
              <a:ea typeface="Calibri"/>
              <a:cs typeface="Calibri"/>
              <a:sym typeface="Calibri"/>
            </a:endParaRPr>
          </a:p>
        </p:txBody>
      </p:sp>
      <p:sp>
        <p:nvSpPr>
          <p:cNvPr id="939" name="Google Shape;939;p91"/>
          <p:cNvSpPr txBox="1"/>
          <p:nvPr/>
        </p:nvSpPr>
        <p:spPr>
          <a:xfrm>
            <a:off x="162450" y="1961075"/>
            <a:ext cx="2388000" cy="111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Calibri"/>
                <a:ea typeface="Calibri"/>
                <a:cs typeface="Calibri"/>
                <a:sym typeface="Calibri"/>
              </a:rPr>
              <a:t>Simulator for Permutation and Combination</a:t>
            </a:r>
            <a:endParaRPr sz="2000" b="1">
              <a:latin typeface="Calibri"/>
              <a:ea typeface="Calibri"/>
              <a:cs typeface="Calibri"/>
              <a:sym typeface="Calibri"/>
            </a:endParaRPr>
          </a:p>
        </p:txBody>
      </p:sp>
      <p:sp>
        <p:nvSpPr>
          <p:cNvPr id="940" name="Google Shape;940;p91">
            <a:hlinkClick r:id="rId3"/>
          </p:cNvPr>
          <p:cNvSpPr/>
          <p:nvPr/>
        </p:nvSpPr>
        <p:spPr>
          <a:xfrm>
            <a:off x="750325" y="3391175"/>
            <a:ext cx="1090200" cy="572700"/>
          </a:xfrm>
          <a:prstGeom prst="ellipse">
            <a:avLst/>
          </a:prstGeom>
          <a:solidFill>
            <a:srgbClr val="D9D9D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B5394"/>
                </a:solidFill>
              </a:rPr>
              <a:t>Click</a:t>
            </a:r>
            <a:endParaRPr b="1">
              <a:solidFill>
                <a:srgbClr val="0B5394"/>
              </a:solidFill>
            </a:endParaRPr>
          </a:p>
        </p:txBody>
      </p:sp>
      <p:graphicFrame>
        <p:nvGraphicFramePr>
          <p:cNvPr id="941" name="Google Shape;941;p91"/>
          <p:cNvGraphicFramePr/>
          <p:nvPr/>
        </p:nvGraphicFramePr>
        <p:xfrm>
          <a:off x="2865375" y="1997675"/>
          <a:ext cx="5909350" cy="2621145"/>
        </p:xfrm>
        <a:graphic>
          <a:graphicData uri="http://schemas.openxmlformats.org/drawingml/2006/table">
            <a:tbl>
              <a:tblPr>
                <a:noFill/>
                <a:tableStyleId>{A9E7A084-7A39-4461-87EB-A3D604E095AF}</a:tableStyleId>
              </a:tblPr>
              <a:tblGrid>
                <a:gridCol w="2954675">
                  <a:extLst>
                    <a:ext uri="{9D8B030D-6E8A-4147-A177-3AD203B41FA5}">
                      <a16:colId xmlns:a16="http://schemas.microsoft.com/office/drawing/2014/main" val="20000"/>
                    </a:ext>
                  </a:extLst>
                </a:gridCol>
                <a:gridCol w="2954675">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b="1"/>
                        <a:t>Permutation Examples</a:t>
                      </a:r>
                      <a:endParaRPr b="1"/>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 b="1"/>
                        <a:t>Combination Examples</a:t>
                      </a:r>
                      <a:endParaRPr b="1"/>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
                        <a:t>Arranging people, digits, numbers, alphabets, letters and colours</a:t>
                      </a:r>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n"/>
                        <a:t>Selection of menu, food, clothes, subjects and teams</a:t>
                      </a:r>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l" rtl="0">
                        <a:spcBef>
                          <a:spcPts val="0"/>
                        </a:spcBef>
                        <a:spcAft>
                          <a:spcPts val="0"/>
                        </a:spcAft>
                        <a:buNone/>
                      </a:pPr>
                      <a:r>
                        <a:rPr lang="en"/>
                        <a:t>Picking a team captain, batsmen, bowler from a group in that order</a:t>
                      </a:r>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n"/>
                        <a:t>Picking three team members from a group.</a:t>
                      </a:r>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a:t>Picking 2 favourite colors, in order, from a color card</a:t>
                      </a:r>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n"/>
                        <a:t>Picking 2 colors from the color card.</a:t>
                      </a:r>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Picking first,second and third place </a:t>
                      </a:r>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n"/>
                        <a:t>Picking top 3 winners.</a:t>
                      </a:r>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for more coins</a:t>
            </a:r>
            <a:endParaRPr sz="2800">
              <a:latin typeface="Calibri"/>
              <a:ea typeface="Calibri"/>
              <a:cs typeface="Calibri"/>
              <a:sym typeface="Calibri"/>
            </a:endParaRPr>
          </a:p>
        </p:txBody>
      </p:sp>
      <p:sp>
        <p:nvSpPr>
          <p:cNvPr id="151" name="Google Shape;151;p20"/>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 The Dice Experiment</a:t>
            </a:r>
            <a:endParaRPr sz="2800">
              <a:latin typeface="Calibri"/>
              <a:ea typeface="Calibri"/>
              <a:cs typeface="Calibri"/>
              <a:sym typeface="Calibri"/>
            </a:endParaRPr>
          </a:p>
        </p:txBody>
      </p:sp>
      <p:sp>
        <p:nvSpPr>
          <p:cNvPr id="152" name="Google Shape;152;p20"/>
          <p:cNvSpPr/>
          <p:nvPr/>
        </p:nvSpPr>
        <p:spPr>
          <a:xfrm>
            <a:off x="235500" y="706850"/>
            <a:ext cx="7525200" cy="4310700"/>
          </a:xfrm>
          <a:prstGeom prst="roundRect">
            <a:avLst>
              <a:gd name="adj" fmla="val 4194"/>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txBox="1"/>
          <p:nvPr/>
        </p:nvSpPr>
        <p:spPr>
          <a:xfrm>
            <a:off x="235500" y="783050"/>
            <a:ext cx="6481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80000"/>
                </a:solidFill>
                <a:latin typeface="Calibri"/>
                <a:ea typeface="Calibri"/>
                <a:cs typeface="Calibri"/>
                <a:sym typeface="Calibri"/>
              </a:rPr>
              <a:t>What happens when we roll 2 dice? How does probability work for different outcomes? What is the probability of rolling a 4 or a 7?</a:t>
            </a:r>
            <a:endParaRPr b="1">
              <a:solidFill>
                <a:srgbClr val="980000"/>
              </a:solidFill>
              <a:latin typeface="Calibri"/>
              <a:ea typeface="Calibri"/>
              <a:cs typeface="Calibri"/>
              <a:sym typeface="Calibri"/>
            </a:endParaRPr>
          </a:p>
        </p:txBody>
      </p:sp>
      <p:pic>
        <p:nvPicPr>
          <p:cNvPr id="154" name="Google Shape;154;p20"/>
          <p:cNvPicPr preferRelativeResize="0"/>
          <p:nvPr/>
        </p:nvPicPr>
        <p:blipFill>
          <a:blip r:embed="rId3">
            <a:alphaModFix/>
          </a:blip>
          <a:stretch>
            <a:fillRect/>
          </a:stretch>
        </p:blipFill>
        <p:spPr>
          <a:xfrm>
            <a:off x="7104125" y="519500"/>
            <a:ext cx="1758525" cy="1398825"/>
          </a:xfrm>
          <a:prstGeom prst="rect">
            <a:avLst/>
          </a:prstGeom>
          <a:noFill/>
          <a:ln>
            <a:noFill/>
          </a:ln>
          <a:effectLst>
            <a:outerShdw blurRad="57150" dist="19050" dir="5400000" algn="bl" rotWithShape="0">
              <a:srgbClr val="000000">
                <a:alpha val="50000"/>
              </a:srgbClr>
            </a:outerShdw>
          </a:effectLst>
        </p:spPr>
      </p:pic>
      <p:sp>
        <p:nvSpPr>
          <p:cNvPr id="155" name="Google Shape;155;p20"/>
          <p:cNvSpPr txBox="1"/>
          <p:nvPr/>
        </p:nvSpPr>
        <p:spPr>
          <a:xfrm>
            <a:off x="464100" y="1621250"/>
            <a:ext cx="3152400" cy="14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[1][1], [1][2], [1][3], [1][4], [1][5], [1][6],</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[2][1], [2][2], [2][3], [2][4], [2][5], [2][6],</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[3][1], [3][2], [3][3], [3][4], [3][5], [3][6],</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[4][1], [4][2], [4][3], [4][4], [4][5], [4][6],</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[5][1], [5][2], [5][3], [5][4], [5][5], [5][6],</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[6][1], [6][2], [6][3], [6][4], [6][5], [6][6].</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156" name="Google Shape;156;p20"/>
          <p:cNvSpPr txBox="1"/>
          <p:nvPr/>
        </p:nvSpPr>
        <p:spPr>
          <a:xfrm>
            <a:off x="235500" y="3069050"/>
            <a:ext cx="48054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Favourable Outcomes (4 or 7)</a:t>
            </a:r>
            <a:endParaRPr b="1">
              <a:latin typeface="Calibri"/>
              <a:ea typeface="Calibri"/>
              <a:cs typeface="Calibri"/>
              <a:sym typeface="Calibri"/>
            </a:endParaRPr>
          </a:p>
        </p:txBody>
      </p:sp>
      <p:sp>
        <p:nvSpPr>
          <p:cNvPr id="157" name="Google Shape;157;p20"/>
          <p:cNvSpPr txBox="1"/>
          <p:nvPr/>
        </p:nvSpPr>
        <p:spPr>
          <a:xfrm>
            <a:off x="3764150" y="2040350"/>
            <a:ext cx="13473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libri"/>
                <a:ea typeface="Calibri"/>
                <a:cs typeface="Calibri"/>
                <a:sym typeface="Calibri"/>
              </a:rPr>
              <a:t>n(Total)</a:t>
            </a:r>
            <a:endParaRPr sz="1900" b="1">
              <a:latin typeface="Calibri"/>
              <a:ea typeface="Calibri"/>
              <a:cs typeface="Calibri"/>
              <a:sym typeface="Calibri"/>
            </a:endParaRPr>
          </a:p>
          <a:p>
            <a:pPr marL="0" lvl="0" indent="0" algn="ctr" rtl="0">
              <a:spcBef>
                <a:spcPts val="0"/>
              </a:spcBef>
              <a:spcAft>
                <a:spcPts val="0"/>
              </a:spcAft>
              <a:buNone/>
            </a:pPr>
            <a:r>
              <a:rPr lang="en" sz="1900" b="1">
                <a:latin typeface="Calibri"/>
                <a:ea typeface="Calibri"/>
                <a:cs typeface="Calibri"/>
                <a:sym typeface="Calibri"/>
              </a:rPr>
              <a:t>36</a:t>
            </a:r>
            <a:endParaRPr sz="1900" b="1">
              <a:latin typeface="Calibri"/>
              <a:ea typeface="Calibri"/>
              <a:cs typeface="Calibri"/>
              <a:sym typeface="Calibri"/>
            </a:endParaRPr>
          </a:p>
        </p:txBody>
      </p:sp>
      <p:sp>
        <p:nvSpPr>
          <p:cNvPr id="158" name="Google Shape;158;p20"/>
          <p:cNvSpPr txBox="1"/>
          <p:nvPr/>
        </p:nvSpPr>
        <p:spPr>
          <a:xfrm>
            <a:off x="464100" y="3450050"/>
            <a:ext cx="3152400" cy="14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ea typeface="Calibri"/>
                <a:cs typeface="Calibri"/>
                <a:sym typeface="Calibri"/>
              </a:rPr>
              <a:t>[1][1], [1][2], </a:t>
            </a:r>
            <a:r>
              <a:rPr lang="en" b="1" dirty="0">
                <a:solidFill>
                  <a:srgbClr val="0000FF"/>
                </a:solidFill>
                <a:latin typeface="Calibri"/>
                <a:ea typeface="Calibri"/>
                <a:cs typeface="Calibri"/>
                <a:sym typeface="Calibri"/>
              </a:rPr>
              <a:t>[1][3]</a:t>
            </a:r>
            <a:r>
              <a:rPr lang="en" b="1" dirty="0">
                <a:latin typeface="Calibri"/>
                <a:ea typeface="Calibri"/>
                <a:cs typeface="Calibri"/>
                <a:sym typeface="Calibri"/>
              </a:rPr>
              <a:t>, </a:t>
            </a:r>
            <a:r>
              <a:rPr lang="en" dirty="0">
                <a:latin typeface="Calibri"/>
                <a:ea typeface="Calibri"/>
                <a:cs typeface="Calibri"/>
                <a:sym typeface="Calibri"/>
              </a:rPr>
              <a:t>[1][4], [1][5], </a:t>
            </a:r>
            <a:r>
              <a:rPr lang="en" b="1" dirty="0">
                <a:solidFill>
                  <a:srgbClr val="0000FF"/>
                </a:solidFill>
                <a:latin typeface="Calibri"/>
                <a:ea typeface="Calibri"/>
                <a:cs typeface="Calibri"/>
                <a:sym typeface="Calibri"/>
              </a:rPr>
              <a:t>[1][6]</a:t>
            </a:r>
            <a:r>
              <a:rPr lang="en" b="1" dirty="0">
                <a:latin typeface="Calibri"/>
                <a:ea typeface="Calibri"/>
                <a:cs typeface="Calibri"/>
                <a:sym typeface="Calibri"/>
              </a:rPr>
              <a:t>,</a:t>
            </a:r>
            <a:endParaRPr b="1"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[2][1], </a:t>
            </a:r>
            <a:r>
              <a:rPr lang="en" b="1" dirty="0">
                <a:solidFill>
                  <a:srgbClr val="0000FF"/>
                </a:solidFill>
                <a:latin typeface="Calibri"/>
                <a:ea typeface="Calibri"/>
                <a:cs typeface="Calibri"/>
                <a:sym typeface="Calibri"/>
              </a:rPr>
              <a:t>[2][2]</a:t>
            </a:r>
            <a:r>
              <a:rPr lang="en" b="1" dirty="0">
                <a:latin typeface="Calibri"/>
                <a:ea typeface="Calibri"/>
                <a:cs typeface="Calibri"/>
                <a:sym typeface="Calibri"/>
              </a:rPr>
              <a:t>, </a:t>
            </a:r>
            <a:r>
              <a:rPr lang="en" dirty="0">
                <a:latin typeface="Calibri"/>
                <a:ea typeface="Calibri"/>
                <a:cs typeface="Calibri"/>
                <a:sym typeface="Calibri"/>
              </a:rPr>
              <a:t>[2][3], [2][4], </a:t>
            </a:r>
            <a:r>
              <a:rPr lang="en" b="1" dirty="0">
                <a:solidFill>
                  <a:srgbClr val="0000FF"/>
                </a:solidFill>
                <a:latin typeface="Calibri"/>
                <a:ea typeface="Calibri"/>
                <a:cs typeface="Calibri"/>
                <a:sym typeface="Calibri"/>
              </a:rPr>
              <a:t>[2][5]</a:t>
            </a:r>
            <a:r>
              <a:rPr lang="en" b="1" dirty="0">
                <a:latin typeface="Calibri"/>
                <a:ea typeface="Calibri"/>
                <a:cs typeface="Calibri"/>
                <a:sym typeface="Calibri"/>
              </a:rPr>
              <a:t>, </a:t>
            </a:r>
            <a:r>
              <a:rPr lang="en" dirty="0">
                <a:latin typeface="Calibri"/>
                <a:ea typeface="Calibri"/>
                <a:cs typeface="Calibri"/>
                <a:sym typeface="Calibri"/>
              </a:rPr>
              <a:t>[2][6],</a:t>
            </a:r>
            <a:endParaRPr dirty="0">
              <a:latin typeface="Calibri"/>
              <a:ea typeface="Calibri"/>
              <a:cs typeface="Calibri"/>
              <a:sym typeface="Calibri"/>
            </a:endParaRPr>
          </a:p>
          <a:p>
            <a:pPr marL="0" lvl="0" indent="0" algn="l" rtl="0">
              <a:spcBef>
                <a:spcPts val="0"/>
              </a:spcBef>
              <a:spcAft>
                <a:spcPts val="0"/>
              </a:spcAft>
              <a:buNone/>
            </a:pPr>
            <a:r>
              <a:rPr lang="en" b="1" dirty="0">
                <a:solidFill>
                  <a:srgbClr val="0000FF"/>
                </a:solidFill>
                <a:latin typeface="Calibri"/>
                <a:ea typeface="Calibri"/>
                <a:cs typeface="Calibri"/>
                <a:sym typeface="Calibri"/>
              </a:rPr>
              <a:t>[3][1]</a:t>
            </a:r>
            <a:r>
              <a:rPr lang="en" b="1" dirty="0">
                <a:latin typeface="Calibri"/>
                <a:ea typeface="Calibri"/>
                <a:cs typeface="Calibri"/>
                <a:sym typeface="Calibri"/>
              </a:rPr>
              <a:t>, </a:t>
            </a:r>
            <a:r>
              <a:rPr lang="en" dirty="0">
                <a:latin typeface="Calibri"/>
                <a:ea typeface="Calibri"/>
                <a:cs typeface="Calibri"/>
                <a:sym typeface="Calibri"/>
              </a:rPr>
              <a:t>[3][2], [3][3], </a:t>
            </a:r>
            <a:r>
              <a:rPr lang="en" b="1" dirty="0">
                <a:solidFill>
                  <a:srgbClr val="0000FF"/>
                </a:solidFill>
                <a:latin typeface="Calibri"/>
                <a:ea typeface="Calibri"/>
                <a:cs typeface="Calibri"/>
                <a:sym typeface="Calibri"/>
              </a:rPr>
              <a:t>[3][4]</a:t>
            </a:r>
            <a:r>
              <a:rPr lang="en" b="1" dirty="0">
                <a:latin typeface="Calibri"/>
                <a:ea typeface="Calibri"/>
                <a:cs typeface="Calibri"/>
                <a:sym typeface="Calibri"/>
              </a:rPr>
              <a:t>,</a:t>
            </a:r>
            <a:r>
              <a:rPr lang="en" dirty="0">
                <a:latin typeface="Calibri"/>
                <a:ea typeface="Calibri"/>
                <a:cs typeface="Calibri"/>
                <a:sym typeface="Calibri"/>
              </a:rPr>
              <a:t> [3][5], [3][6],</a:t>
            </a:r>
            <a:endParaRPr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[4][1], [4][2], </a:t>
            </a:r>
            <a:r>
              <a:rPr lang="en" b="1" dirty="0">
                <a:solidFill>
                  <a:srgbClr val="0000FF"/>
                </a:solidFill>
                <a:latin typeface="Calibri"/>
                <a:ea typeface="Calibri"/>
                <a:cs typeface="Calibri"/>
                <a:sym typeface="Calibri"/>
              </a:rPr>
              <a:t>[4][3]</a:t>
            </a:r>
            <a:r>
              <a:rPr lang="en" b="1" dirty="0">
                <a:latin typeface="Calibri"/>
                <a:ea typeface="Calibri"/>
                <a:cs typeface="Calibri"/>
                <a:sym typeface="Calibri"/>
              </a:rPr>
              <a:t>, </a:t>
            </a:r>
            <a:r>
              <a:rPr lang="en" dirty="0">
                <a:latin typeface="Calibri"/>
                <a:ea typeface="Calibri"/>
                <a:cs typeface="Calibri"/>
                <a:sym typeface="Calibri"/>
              </a:rPr>
              <a:t>[4][4], [4][5], [4][6],</a:t>
            </a:r>
            <a:endParaRPr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[5][1],</a:t>
            </a:r>
            <a:r>
              <a:rPr lang="en" b="1" dirty="0">
                <a:latin typeface="Calibri"/>
                <a:ea typeface="Calibri"/>
                <a:cs typeface="Calibri"/>
                <a:sym typeface="Calibri"/>
              </a:rPr>
              <a:t> </a:t>
            </a:r>
            <a:r>
              <a:rPr lang="en" b="1" dirty="0">
                <a:solidFill>
                  <a:srgbClr val="0000FF"/>
                </a:solidFill>
                <a:latin typeface="Calibri"/>
                <a:ea typeface="Calibri"/>
                <a:cs typeface="Calibri"/>
                <a:sym typeface="Calibri"/>
              </a:rPr>
              <a:t>[5][2]</a:t>
            </a:r>
            <a:r>
              <a:rPr lang="en" b="1" dirty="0">
                <a:latin typeface="Calibri"/>
                <a:ea typeface="Calibri"/>
                <a:cs typeface="Calibri"/>
                <a:sym typeface="Calibri"/>
              </a:rPr>
              <a:t>, </a:t>
            </a:r>
            <a:r>
              <a:rPr lang="en" dirty="0">
                <a:latin typeface="Calibri"/>
                <a:ea typeface="Calibri"/>
                <a:cs typeface="Calibri"/>
                <a:sym typeface="Calibri"/>
              </a:rPr>
              <a:t>[5][3], [5][4], [5][5], [5][6],</a:t>
            </a:r>
            <a:endParaRPr dirty="0">
              <a:latin typeface="Calibri"/>
              <a:ea typeface="Calibri"/>
              <a:cs typeface="Calibri"/>
              <a:sym typeface="Calibri"/>
            </a:endParaRPr>
          </a:p>
          <a:p>
            <a:pPr marL="0" lvl="0" indent="0" algn="l" rtl="0">
              <a:spcBef>
                <a:spcPts val="0"/>
              </a:spcBef>
              <a:spcAft>
                <a:spcPts val="0"/>
              </a:spcAft>
              <a:buNone/>
            </a:pPr>
            <a:r>
              <a:rPr lang="en" b="1" dirty="0">
                <a:solidFill>
                  <a:srgbClr val="0000FF"/>
                </a:solidFill>
                <a:latin typeface="Calibri"/>
                <a:ea typeface="Calibri"/>
                <a:cs typeface="Calibri"/>
                <a:sym typeface="Calibri"/>
              </a:rPr>
              <a:t>[6][1]</a:t>
            </a:r>
            <a:r>
              <a:rPr lang="en" b="1" dirty="0">
                <a:latin typeface="Calibri"/>
                <a:ea typeface="Calibri"/>
                <a:cs typeface="Calibri"/>
                <a:sym typeface="Calibri"/>
              </a:rPr>
              <a:t>, </a:t>
            </a:r>
            <a:r>
              <a:rPr lang="en" dirty="0">
                <a:latin typeface="Calibri"/>
                <a:ea typeface="Calibri"/>
                <a:cs typeface="Calibri"/>
                <a:sym typeface="Calibri"/>
              </a:rPr>
              <a:t>[6][2], [6][3], [6][4], [6][5], [6][6]</a:t>
            </a:r>
            <a:r>
              <a:rPr lang="en" b="1" dirty="0">
                <a:latin typeface="Calibri"/>
                <a:ea typeface="Calibri"/>
                <a:cs typeface="Calibri"/>
                <a:sym typeface="Calibri"/>
              </a:rPr>
              <a:t>.</a:t>
            </a:r>
            <a:endParaRPr b="1" dirty="0">
              <a:latin typeface="Calibri"/>
              <a:ea typeface="Calibri"/>
              <a:cs typeface="Calibri"/>
              <a:sym typeface="Calibri"/>
            </a:endParaRPr>
          </a:p>
          <a:p>
            <a:pPr marL="0" lvl="0" indent="0" algn="ctr" rtl="0">
              <a:spcBef>
                <a:spcPts val="0"/>
              </a:spcBef>
              <a:spcAft>
                <a:spcPts val="0"/>
              </a:spcAft>
              <a:buNone/>
            </a:pPr>
            <a:endParaRPr b="1" dirty="0">
              <a:latin typeface="Calibri"/>
              <a:ea typeface="Calibri"/>
              <a:cs typeface="Calibri"/>
              <a:sym typeface="Calibri"/>
            </a:endParaRPr>
          </a:p>
        </p:txBody>
      </p:sp>
      <p:sp>
        <p:nvSpPr>
          <p:cNvPr id="159" name="Google Shape;159;p20"/>
          <p:cNvSpPr txBox="1"/>
          <p:nvPr/>
        </p:nvSpPr>
        <p:spPr>
          <a:xfrm>
            <a:off x="235500" y="1316450"/>
            <a:ext cx="48054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Total Outcomes (The Sample Space)</a:t>
            </a:r>
            <a:endParaRPr b="1">
              <a:latin typeface="Calibri"/>
              <a:ea typeface="Calibri"/>
              <a:cs typeface="Calibri"/>
              <a:sym typeface="Calibri"/>
            </a:endParaRPr>
          </a:p>
        </p:txBody>
      </p:sp>
      <p:sp>
        <p:nvSpPr>
          <p:cNvPr id="160" name="Google Shape;160;p20"/>
          <p:cNvSpPr txBox="1"/>
          <p:nvPr/>
        </p:nvSpPr>
        <p:spPr>
          <a:xfrm>
            <a:off x="3840350" y="3945350"/>
            <a:ext cx="13473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libri"/>
                <a:ea typeface="Calibri"/>
                <a:cs typeface="Calibri"/>
                <a:sym typeface="Calibri"/>
              </a:rPr>
              <a:t>n(4 or 7)</a:t>
            </a:r>
            <a:endParaRPr sz="1900" b="1">
              <a:latin typeface="Calibri"/>
              <a:ea typeface="Calibri"/>
              <a:cs typeface="Calibri"/>
              <a:sym typeface="Calibri"/>
            </a:endParaRPr>
          </a:p>
          <a:p>
            <a:pPr marL="0" lvl="0" indent="0" algn="ctr" rtl="0">
              <a:spcBef>
                <a:spcPts val="0"/>
              </a:spcBef>
              <a:spcAft>
                <a:spcPts val="0"/>
              </a:spcAft>
              <a:buNone/>
            </a:pPr>
            <a:r>
              <a:rPr lang="en" sz="1900" b="1">
                <a:latin typeface="Calibri"/>
                <a:ea typeface="Calibri"/>
                <a:cs typeface="Calibri"/>
                <a:sym typeface="Calibri"/>
              </a:rPr>
              <a:t>9</a:t>
            </a:r>
            <a:endParaRPr sz="1900" b="1">
              <a:latin typeface="Calibri"/>
              <a:ea typeface="Calibri"/>
              <a:cs typeface="Calibri"/>
              <a:sym typeface="Calibri"/>
            </a:endParaRPr>
          </a:p>
        </p:txBody>
      </p:sp>
      <p:grpSp>
        <p:nvGrpSpPr>
          <p:cNvPr id="161" name="Google Shape;161;p20"/>
          <p:cNvGrpSpPr/>
          <p:nvPr/>
        </p:nvGrpSpPr>
        <p:grpSpPr>
          <a:xfrm>
            <a:off x="6050150" y="2497550"/>
            <a:ext cx="1347300" cy="883800"/>
            <a:chOff x="4830950" y="2726150"/>
            <a:chExt cx="1347300" cy="883800"/>
          </a:xfrm>
        </p:grpSpPr>
        <p:sp>
          <p:nvSpPr>
            <p:cNvPr id="162" name="Google Shape;162;p20"/>
            <p:cNvSpPr txBox="1"/>
            <p:nvPr/>
          </p:nvSpPr>
          <p:spPr>
            <a:xfrm>
              <a:off x="4830950" y="2726150"/>
              <a:ext cx="13473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libri"/>
                  <a:ea typeface="Calibri"/>
                  <a:cs typeface="Calibri"/>
                  <a:sym typeface="Calibri"/>
                </a:rPr>
                <a:t>n(4 or 7)</a:t>
              </a:r>
              <a:endParaRPr sz="1900" b="1">
                <a:latin typeface="Calibri"/>
                <a:ea typeface="Calibri"/>
                <a:cs typeface="Calibri"/>
                <a:sym typeface="Calibri"/>
              </a:endParaRPr>
            </a:p>
          </p:txBody>
        </p:sp>
        <p:sp>
          <p:nvSpPr>
            <p:cNvPr id="163" name="Google Shape;163;p20"/>
            <p:cNvSpPr txBox="1"/>
            <p:nvPr/>
          </p:nvSpPr>
          <p:spPr>
            <a:xfrm>
              <a:off x="4907150" y="3183350"/>
              <a:ext cx="11421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libri"/>
                  <a:ea typeface="Calibri"/>
                  <a:cs typeface="Calibri"/>
                  <a:sym typeface="Calibri"/>
                </a:rPr>
                <a:t>n (Total)</a:t>
              </a:r>
              <a:endParaRPr sz="1900" b="1">
                <a:latin typeface="Calibri"/>
                <a:ea typeface="Calibri"/>
                <a:cs typeface="Calibri"/>
                <a:sym typeface="Calibri"/>
              </a:endParaRPr>
            </a:p>
          </p:txBody>
        </p:sp>
        <p:cxnSp>
          <p:nvCxnSpPr>
            <p:cNvPr id="164" name="Google Shape;164;p20"/>
            <p:cNvCxnSpPr/>
            <p:nvPr/>
          </p:nvCxnSpPr>
          <p:spPr>
            <a:xfrm>
              <a:off x="4859000" y="3216100"/>
              <a:ext cx="1259100" cy="0"/>
            </a:xfrm>
            <a:prstGeom prst="straightConnector1">
              <a:avLst/>
            </a:prstGeom>
            <a:noFill/>
            <a:ln w="38100" cap="flat" cmpd="sng">
              <a:solidFill>
                <a:schemeClr val="dk2"/>
              </a:solidFill>
              <a:prstDash val="solid"/>
              <a:round/>
              <a:headEnd type="none" w="med" len="med"/>
              <a:tailEnd type="none" w="med" len="med"/>
            </a:ln>
          </p:spPr>
        </p:cxnSp>
      </p:grpSp>
      <p:sp>
        <p:nvSpPr>
          <p:cNvPr id="165" name="Google Shape;165;p20"/>
          <p:cNvSpPr txBox="1"/>
          <p:nvPr/>
        </p:nvSpPr>
        <p:spPr>
          <a:xfrm>
            <a:off x="5897750" y="3411950"/>
            <a:ext cx="16167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libri"/>
                <a:ea typeface="Calibri"/>
                <a:cs typeface="Calibri"/>
                <a:sym typeface="Calibri"/>
              </a:rPr>
              <a:t>= 9/36 = 0.25</a:t>
            </a:r>
            <a:endParaRPr sz="1900" b="1">
              <a:latin typeface="Calibri"/>
              <a:ea typeface="Calibri"/>
              <a:cs typeface="Calibri"/>
              <a:sym typeface="Calibri"/>
            </a:endParaRPr>
          </a:p>
        </p:txBody>
      </p:sp>
      <p:grpSp>
        <p:nvGrpSpPr>
          <p:cNvPr id="166" name="Google Shape;166;p20"/>
          <p:cNvGrpSpPr/>
          <p:nvPr/>
        </p:nvGrpSpPr>
        <p:grpSpPr>
          <a:xfrm>
            <a:off x="3540300" y="2202800"/>
            <a:ext cx="486600" cy="2133600"/>
            <a:chOff x="3540300" y="2202800"/>
            <a:chExt cx="486600" cy="2133600"/>
          </a:xfrm>
        </p:grpSpPr>
        <p:cxnSp>
          <p:nvCxnSpPr>
            <p:cNvPr id="167" name="Google Shape;167;p20"/>
            <p:cNvCxnSpPr/>
            <p:nvPr/>
          </p:nvCxnSpPr>
          <p:spPr>
            <a:xfrm>
              <a:off x="3540300" y="2202800"/>
              <a:ext cx="421500" cy="81300"/>
            </a:xfrm>
            <a:prstGeom prst="straightConnector1">
              <a:avLst/>
            </a:prstGeom>
            <a:noFill/>
            <a:ln w="19050" cap="flat" cmpd="sng">
              <a:solidFill>
                <a:srgbClr val="980000"/>
              </a:solidFill>
              <a:prstDash val="solid"/>
              <a:round/>
              <a:headEnd type="none" w="med" len="med"/>
              <a:tailEnd type="triangle" w="med" len="med"/>
            </a:ln>
          </p:spPr>
        </p:cxnSp>
        <p:cxnSp>
          <p:nvCxnSpPr>
            <p:cNvPr id="168" name="Google Shape;168;p20"/>
            <p:cNvCxnSpPr/>
            <p:nvPr/>
          </p:nvCxnSpPr>
          <p:spPr>
            <a:xfrm rot="10800000" flipH="1">
              <a:off x="3540300" y="4221200"/>
              <a:ext cx="486600" cy="115200"/>
            </a:xfrm>
            <a:prstGeom prst="straightConnector1">
              <a:avLst/>
            </a:prstGeom>
            <a:noFill/>
            <a:ln w="19050" cap="flat" cmpd="sng">
              <a:solidFill>
                <a:srgbClr val="980000"/>
              </a:solidFill>
              <a:prstDash val="solid"/>
              <a:round/>
              <a:headEnd type="none" w="med" len="med"/>
              <a:tailEnd type="triangle" w="med" len="med"/>
            </a:ln>
          </p:spPr>
        </p:cxnSp>
      </p:grpSp>
      <p:grpSp>
        <p:nvGrpSpPr>
          <p:cNvPr id="169" name="Google Shape;169;p20"/>
          <p:cNvGrpSpPr/>
          <p:nvPr/>
        </p:nvGrpSpPr>
        <p:grpSpPr>
          <a:xfrm>
            <a:off x="5216700" y="2660000"/>
            <a:ext cx="486600" cy="1219200"/>
            <a:chOff x="5216700" y="2660000"/>
            <a:chExt cx="486600" cy="1219200"/>
          </a:xfrm>
        </p:grpSpPr>
        <p:cxnSp>
          <p:nvCxnSpPr>
            <p:cNvPr id="170" name="Google Shape;170;p20"/>
            <p:cNvCxnSpPr/>
            <p:nvPr/>
          </p:nvCxnSpPr>
          <p:spPr>
            <a:xfrm>
              <a:off x="5216700" y="2660000"/>
              <a:ext cx="421500" cy="81300"/>
            </a:xfrm>
            <a:prstGeom prst="straightConnector1">
              <a:avLst/>
            </a:prstGeom>
            <a:noFill/>
            <a:ln w="19050" cap="flat" cmpd="sng">
              <a:solidFill>
                <a:srgbClr val="980000"/>
              </a:solidFill>
              <a:prstDash val="solid"/>
              <a:round/>
              <a:headEnd type="none" w="med" len="med"/>
              <a:tailEnd type="triangle" w="med" len="med"/>
            </a:ln>
          </p:spPr>
        </p:cxnSp>
        <p:cxnSp>
          <p:nvCxnSpPr>
            <p:cNvPr id="171" name="Google Shape;171;p20"/>
            <p:cNvCxnSpPr/>
            <p:nvPr/>
          </p:nvCxnSpPr>
          <p:spPr>
            <a:xfrm rot="10800000" flipH="1">
              <a:off x="5216700" y="3764000"/>
              <a:ext cx="486600" cy="115200"/>
            </a:xfrm>
            <a:prstGeom prst="straightConnector1">
              <a:avLst/>
            </a:prstGeom>
            <a:noFill/>
            <a:ln w="19050" cap="flat" cmpd="sng">
              <a:solidFill>
                <a:srgbClr val="980000"/>
              </a:solidFill>
              <a:prstDash val="solid"/>
              <a:round/>
              <a:headEnd type="none" w="med" len="med"/>
              <a:tailEnd type="triangle" w="med" len="med"/>
            </a:ln>
          </p:spPr>
        </p:cxn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92"/>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Examples of Permutations and Combination</a:t>
            </a:r>
            <a:endParaRPr sz="2800">
              <a:latin typeface="Calibri"/>
              <a:ea typeface="Calibri"/>
              <a:cs typeface="Calibri"/>
              <a:sym typeface="Calibri"/>
            </a:endParaRPr>
          </a:p>
        </p:txBody>
      </p:sp>
      <p:sp>
        <p:nvSpPr>
          <p:cNvPr id="947" name="Google Shape;947;p92"/>
          <p:cNvSpPr/>
          <p:nvPr/>
        </p:nvSpPr>
        <p:spPr>
          <a:xfrm>
            <a:off x="78350" y="11990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2"/>
          <p:cNvSpPr/>
          <p:nvPr/>
        </p:nvSpPr>
        <p:spPr>
          <a:xfrm>
            <a:off x="164175" y="789125"/>
            <a:ext cx="8862900" cy="7947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2"/>
          <p:cNvSpPr/>
          <p:nvPr/>
        </p:nvSpPr>
        <p:spPr>
          <a:xfrm>
            <a:off x="164175" y="1779725"/>
            <a:ext cx="8862900" cy="10023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2"/>
          <p:cNvSpPr txBox="1"/>
          <p:nvPr/>
        </p:nvSpPr>
        <p:spPr>
          <a:xfrm>
            <a:off x="162450" y="1808675"/>
            <a:ext cx="28791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alibri"/>
                <a:ea typeface="Calibri"/>
                <a:cs typeface="Calibri"/>
                <a:sym typeface="Calibri"/>
              </a:rPr>
              <a:t>Total Permutations  =  </a:t>
            </a:r>
            <a:r>
              <a:rPr lang="en" sz="2100" b="1" baseline="30000">
                <a:latin typeface="Calibri"/>
                <a:ea typeface="Calibri"/>
                <a:cs typeface="Calibri"/>
                <a:sym typeface="Calibri"/>
              </a:rPr>
              <a:t>n </a:t>
            </a:r>
            <a:r>
              <a:rPr lang="en" sz="2100" b="1">
                <a:latin typeface="Calibri"/>
                <a:ea typeface="Calibri"/>
                <a:cs typeface="Calibri"/>
                <a:sym typeface="Calibri"/>
              </a:rPr>
              <a:t>P</a:t>
            </a:r>
            <a:r>
              <a:rPr lang="en" sz="2100" b="1" baseline="-25000">
                <a:latin typeface="Calibri"/>
                <a:ea typeface="Calibri"/>
                <a:cs typeface="Calibri"/>
                <a:sym typeface="Calibri"/>
              </a:rPr>
              <a:t>r</a:t>
            </a:r>
            <a:r>
              <a:rPr lang="en" sz="2100" b="1">
                <a:latin typeface="Calibri"/>
                <a:ea typeface="Calibri"/>
                <a:cs typeface="Calibri"/>
                <a:sym typeface="Calibri"/>
              </a:rPr>
              <a:t> </a:t>
            </a:r>
            <a:endParaRPr sz="2100" b="1">
              <a:latin typeface="Calibri"/>
              <a:ea typeface="Calibri"/>
              <a:cs typeface="Calibri"/>
              <a:sym typeface="Calibri"/>
            </a:endParaRPr>
          </a:p>
        </p:txBody>
      </p:sp>
      <p:sp>
        <p:nvSpPr>
          <p:cNvPr id="951" name="Google Shape;951;p92"/>
          <p:cNvSpPr txBox="1"/>
          <p:nvPr/>
        </p:nvSpPr>
        <p:spPr>
          <a:xfrm>
            <a:off x="238650" y="894275"/>
            <a:ext cx="86667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alibri"/>
                <a:ea typeface="Calibri"/>
                <a:cs typeface="Calibri"/>
                <a:sym typeface="Calibri"/>
              </a:rPr>
              <a:t>For the word - CODE - write all the Permutations possible.</a:t>
            </a:r>
            <a:endParaRPr sz="1800" b="1">
              <a:latin typeface="Calibri"/>
              <a:ea typeface="Calibri"/>
              <a:cs typeface="Calibri"/>
              <a:sym typeface="Calibri"/>
            </a:endParaRPr>
          </a:p>
        </p:txBody>
      </p:sp>
      <p:sp>
        <p:nvSpPr>
          <p:cNvPr id="952" name="Google Shape;952;p92"/>
          <p:cNvSpPr txBox="1"/>
          <p:nvPr/>
        </p:nvSpPr>
        <p:spPr>
          <a:xfrm>
            <a:off x="1000650" y="2265875"/>
            <a:ext cx="2879100" cy="53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alibri"/>
                <a:ea typeface="Calibri"/>
                <a:cs typeface="Calibri"/>
                <a:sym typeface="Calibri"/>
              </a:rPr>
              <a:t>n = 4 and r = 4 </a:t>
            </a:r>
            <a:r>
              <a:rPr lang="en" sz="2100">
                <a:latin typeface="Calibri"/>
                <a:ea typeface="Calibri"/>
                <a:cs typeface="Calibri"/>
                <a:sym typeface="Calibri"/>
              </a:rPr>
              <a:t> </a:t>
            </a:r>
            <a:endParaRPr sz="2100">
              <a:latin typeface="Calibri"/>
              <a:ea typeface="Calibri"/>
              <a:cs typeface="Calibri"/>
              <a:sym typeface="Calibri"/>
            </a:endParaRPr>
          </a:p>
        </p:txBody>
      </p:sp>
      <p:sp>
        <p:nvSpPr>
          <p:cNvPr id="953" name="Google Shape;953;p92"/>
          <p:cNvSpPr txBox="1"/>
          <p:nvPr/>
        </p:nvSpPr>
        <p:spPr>
          <a:xfrm>
            <a:off x="2753250" y="2951675"/>
            <a:ext cx="3831000" cy="19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libri"/>
                <a:ea typeface="Calibri"/>
                <a:cs typeface="Calibri"/>
                <a:sym typeface="Calibri"/>
              </a:rPr>
              <a:t>C,D,E,O	D,C,E,O	E,C,D,O	O,C,D,E</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C,D,O,E	D,C,O,E	E,C,O,D	O,C,E,D</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C,E,D,O	D,E,C,O	E,D,C,O	O,D,C,E</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C,E,O,D	D,E,O,C	E,D,O,C	O,D,E,C</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C,O,D,E	D,O,C,E	E,O,C,D	O,E,C,D</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C,O,E,D	D,O,E,C	E,O,D,C	O,E,D,C</a:t>
            </a:r>
            <a:endParaRPr sz="1900">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p:txBody>
      </p:sp>
      <p:sp>
        <p:nvSpPr>
          <p:cNvPr id="954" name="Google Shape;954;p92"/>
          <p:cNvSpPr txBox="1"/>
          <p:nvPr/>
        </p:nvSpPr>
        <p:spPr>
          <a:xfrm>
            <a:off x="5191650" y="2265875"/>
            <a:ext cx="2879100" cy="53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alibri"/>
                <a:ea typeface="Calibri"/>
                <a:cs typeface="Calibri"/>
                <a:sym typeface="Calibri"/>
              </a:rPr>
              <a:t>= 4!/ (4-4)!</a:t>
            </a:r>
            <a:endParaRPr sz="2100">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3"/>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Examples of Permutations and Combination</a:t>
            </a:r>
            <a:endParaRPr sz="2800">
              <a:latin typeface="Calibri"/>
              <a:ea typeface="Calibri"/>
              <a:cs typeface="Calibri"/>
              <a:sym typeface="Calibri"/>
            </a:endParaRPr>
          </a:p>
        </p:txBody>
      </p:sp>
      <p:sp>
        <p:nvSpPr>
          <p:cNvPr id="960" name="Google Shape;960;p93"/>
          <p:cNvSpPr/>
          <p:nvPr/>
        </p:nvSpPr>
        <p:spPr>
          <a:xfrm>
            <a:off x="78350" y="11990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3"/>
          <p:cNvSpPr/>
          <p:nvPr/>
        </p:nvSpPr>
        <p:spPr>
          <a:xfrm>
            <a:off x="164175" y="789125"/>
            <a:ext cx="8862900" cy="7947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3"/>
          <p:cNvSpPr/>
          <p:nvPr/>
        </p:nvSpPr>
        <p:spPr>
          <a:xfrm>
            <a:off x="164175" y="1779725"/>
            <a:ext cx="3798600" cy="31521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3"/>
          <p:cNvSpPr txBox="1"/>
          <p:nvPr/>
        </p:nvSpPr>
        <p:spPr>
          <a:xfrm>
            <a:off x="162450" y="1961075"/>
            <a:ext cx="3708300" cy="25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alibri"/>
                <a:ea typeface="Calibri"/>
                <a:cs typeface="Calibri"/>
                <a:sym typeface="Calibri"/>
              </a:rPr>
              <a:t>Words that can be created using 5 letters</a:t>
            </a:r>
            <a:endParaRPr sz="1600">
              <a:latin typeface="Calibri"/>
              <a:ea typeface="Calibri"/>
              <a:cs typeface="Calibri"/>
              <a:sym typeface="Calibri"/>
            </a:endParaRPr>
          </a:p>
          <a:p>
            <a:pPr marL="0" lvl="0" indent="0" algn="l" rtl="0">
              <a:spcBef>
                <a:spcPts val="0"/>
              </a:spcBef>
              <a:spcAft>
                <a:spcPts val="0"/>
              </a:spcAft>
              <a:buNone/>
            </a:pPr>
            <a:r>
              <a:rPr lang="en" sz="1800" b="1">
                <a:latin typeface="Calibri"/>
                <a:ea typeface="Calibri"/>
                <a:cs typeface="Calibri"/>
                <a:sym typeface="Calibri"/>
              </a:rPr>
              <a:t>Total Permutations</a:t>
            </a:r>
            <a:r>
              <a:rPr lang="en"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  </a:t>
            </a:r>
            <a:r>
              <a:rPr lang="en" sz="2100" b="1" baseline="30000">
                <a:latin typeface="Calibri"/>
                <a:ea typeface="Calibri"/>
                <a:cs typeface="Calibri"/>
                <a:sym typeface="Calibri"/>
              </a:rPr>
              <a:t>n </a:t>
            </a:r>
            <a:r>
              <a:rPr lang="en" sz="2100" b="1">
                <a:latin typeface="Calibri"/>
                <a:ea typeface="Calibri"/>
                <a:cs typeface="Calibri"/>
                <a:sym typeface="Calibri"/>
              </a:rPr>
              <a:t>P</a:t>
            </a:r>
            <a:r>
              <a:rPr lang="en" sz="2100" b="1" baseline="-25000">
                <a:latin typeface="Calibri"/>
                <a:ea typeface="Calibri"/>
                <a:cs typeface="Calibri"/>
                <a:sym typeface="Calibri"/>
              </a:rPr>
              <a:t>r</a:t>
            </a:r>
            <a:r>
              <a:rPr lang="en" sz="2100" baseline="-25000">
                <a:latin typeface="Calibri"/>
                <a:ea typeface="Calibri"/>
                <a:cs typeface="Calibri"/>
                <a:sym typeface="Calibri"/>
              </a:rPr>
              <a:t>  </a:t>
            </a:r>
            <a:r>
              <a:rPr lang="en" sz="1800">
                <a:latin typeface="Calibri"/>
                <a:ea typeface="Calibri"/>
                <a:cs typeface="Calibri"/>
                <a:sym typeface="Calibri"/>
              </a:rPr>
              <a:t>where </a:t>
            </a:r>
            <a:r>
              <a:rPr lang="en" sz="1800" b="1">
                <a:latin typeface="Calibri"/>
                <a:ea typeface="Calibri"/>
                <a:cs typeface="Calibri"/>
                <a:sym typeface="Calibri"/>
              </a:rPr>
              <a:t>n = 5 </a:t>
            </a:r>
            <a:r>
              <a:rPr lang="en" sz="1800">
                <a:latin typeface="Calibri"/>
                <a:ea typeface="Calibri"/>
                <a:cs typeface="Calibri"/>
                <a:sym typeface="Calibri"/>
              </a:rPr>
              <a:t>and </a:t>
            </a:r>
            <a:r>
              <a:rPr lang="en" sz="1800" b="1">
                <a:latin typeface="Calibri"/>
                <a:ea typeface="Calibri"/>
                <a:cs typeface="Calibri"/>
                <a:sym typeface="Calibri"/>
              </a:rPr>
              <a:t>r = 5</a:t>
            </a:r>
            <a:endParaRPr sz="1800" b="1">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Now since there are 2 A in the word we will divide by 2! Because the position of the 2 A’s does not make a difference in the arrangement. Hence the final answer = </a:t>
            </a:r>
            <a:r>
              <a:rPr lang="en" sz="1800" b="1">
                <a:latin typeface="Calibri"/>
                <a:ea typeface="Calibri"/>
                <a:cs typeface="Calibri"/>
                <a:sym typeface="Calibri"/>
              </a:rPr>
              <a:t>5!/(5-5)!*2! </a:t>
            </a:r>
            <a:r>
              <a:rPr lang="en" sz="1800">
                <a:latin typeface="Calibri"/>
                <a:ea typeface="Calibri"/>
                <a:cs typeface="Calibri"/>
                <a:sym typeface="Calibri"/>
              </a:rPr>
              <a:t>=</a:t>
            </a:r>
            <a:r>
              <a:rPr lang="en" sz="1800" b="1">
                <a:latin typeface="Calibri"/>
                <a:ea typeface="Calibri"/>
                <a:cs typeface="Calibri"/>
                <a:sym typeface="Calibri"/>
              </a:rPr>
              <a:t> 60</a:t>
            </a:r>
            <a:endParaRPr sz="1800" b="1">
              <a:latin typeface="Calibri"/>
              <a:ea typeface="Calibri"/>
              <a:cs typeface="Calibri"/>
              <a:sym typeface="Calibri"/>
            </a:endParaRPr>
          </a:p>
        </p:txBody>
      </p:sp>
      <p:sp>
        <p:nvSpPr>
          <p:cNvPr id="964" name="Google Shape;964;p93"/>
          <p:cNvSpPr txBox="1"/>
          <p:nvPr/>
        </p:nvSpPr>
        <p:spPr>
          <a:xfrm>
            <a:off x="238650" y="894275"/>
            <a:ext cx="86667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alibri"/>
                <a:ea typeface="Calibri"/>
                <a:cs typeface="Calibri"/>
                <a:sym typeface="Calibri"/>
              </a:rPr>
              <a:t>For the word - AGAIN - calculate the number of words which can be made using all the letters of the word AGAIN?</a:t>
            </a:r>
            <a:endParaRPr sz="1800" b="1">
              <a:latin typeface="Calibri"/>
              <a:ea typeface="Calibri"/>
              <a:cs typeface="Calibri"/>
              <a:sym typeface="Calibri"/>
            </a:endParaRPr>
          </a:p>
        </p:txBody>
      </p:sp>
      <p:sp>
        <p:nvSpPr>
          <p:cNvPr id="965" name="Google Shape;965;p93"/>
          <p:cNvSpPr txBox="1"/>
          <p:nvPr/>
        </p:nvSpPr>
        <p:spPr>
          <a:xfrm>
            <a:off x="4180025" y="1884875"/>
            <a:ext cx="4753500" cy="29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alibri"/>
                <a:ea typeface="Calibri"/>
                <a:cs typeface="Calibri"/>
                <a:sym typeface="Calibri"/>
              </a:rPr>
              <a:t>A,A,G,I,N	A,I,A,G,N	G,A,A,I,N	I,A,A,G,N	N,A,A,G,I</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A,A,G,N,I	A,I,A,N,G	G,A,A,N,I	I,A,A,N,G	N,A,A,I,G</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A,A,I,G,N	A,I,G,A,N	G,A,I,A,N	I,A,G,A,N	N,A,G,A,I</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A,A,I,N,G	A,I,G,N,A	G,A,I,N,A	I,A,G,N,A	N,A,G,I,A</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A,A,N,G,I	A,I,N,A,G	G,A,N,A,I	I,A,N,A,G	N,A,I,A,G</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A,A,N,I,G	A,I,N,G,A	G,A,N,I,A	I,A,N,G,A	N,A,I,G,A</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A,G,A,I,N	A,N,A,G,I	G,I,A,A,N	I,G,A,A,N	N,G,A,A,I</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A,G,A,N,I	A,N,A,I,G	G,I,A,N,A	I,G,A,N,A	N,G,A,I,A</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A,G,I,A,N	A,N,G,A,I	G,I,N,A,A	I,G,N,A,A	N,G,I,A,A</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A,G,I,N,A	A,N,G,I,A	G,N,A,A,I	I,N,A,A,G	N,I,A,A,G</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A,G,N,A,I	A,N,I,A,G	G,N,A,I,A	I,N,A,G,A	N,I,A,G,A</a:t>
            </a:r>
            <a:endParaRPr sz="1500" b="1">
              <a:latin typeface="Calibri"/>
              <a:ea typeface="Calibri"/>
              <a:cs typeface="Calibri"/>
              <a:sym typeface="Calibri"/>
            </a:endParaRPr>
          </a:p>
          <a:p>
            <a:pPr marL="0" lvl="0" indent="0" algn="l" rtl="0">
              <a:spcBef>
                <a:spcPts val="0"/>
              </a:spcBef>
              <a:spcAft>
                <a:spcPts val="0"/>
              </a:spcAft>
              <a:buNone/>
            </a:pPr>
            <a:r>
              <a:rPr lang="en" sz="1500" b="1">
                <a:latin typeface="Calibri"/>
                <a:ea typeface="Calibri"/>
                <a:cs typeface="Calibri"/>
                <a:sym typeface="Calibri"/>
              </a:rPr>
              <a:t>A,G,N,I,A	A,N,I,G,A	G,N,I,A,A	I,N,G,A,A	N,I,G,A,A</a:t>
            </a:r>
            <a:endParaRPr sz="1500" b="1">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94"/>
          <p:cNvSpPr txBox="1">
            <a:spLocks noGrp="1"/>
          </p:cNvSpPr>
          <p:nvPr>
            <p:ph type="title"/>
          </p:nvPr>
        </p:nvSpPr>
        <p:spPr>
          <a:xfrm>
            <a:off x="69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Examples of Permutations and Combination</a:t>
            </a:r>
            <a:endParaRPr sz="2800">
              <a:latin typeface="Calibri"/>
              <a:ea typeface="Calibri"/>
              <a:cs typeface="Calibri"/>
              <a:sym typeface="Calibri"/>
            </a:endParaRPr>
          </a:p>
        </p:txBody>
      </p:sp>
      <p:sp>
        <p:nvSpPr>
          <p:cNvPr id="971" name="Google Shape;971;p94"/>
          <p:cNvSpPr/>
          <p:nvPr/>
        </p:nvSpPr>
        <p:spPr>
          <a:xfrm>
            <a:off x="78350" y="1199075"/>
            <a:ext cx="1381800" cy="5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4"/>
          <p:cNvSpPr/>
          <p:nvPr/>
        </p:nvSpPr>
        <p:spPr>
          <a:xfrm>
            <a:off x="164175" y="789125"/>
            <a:ext cx="8862900" cy="7947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4"/>
          <p:cNvSpPr/>
          <p:nvPr/>
        </p:nvSpPr>
        <p:spPr>
          <a:xfrm>
            <a:off x="164175" y="1779725"/>
            <a:ext cx="8862900" cy="1278900"/>
          </a:xfrm>
          <a:prstGeom prst="roundRect">
            <a:avLst>
              <a:gd name="adj" fmla="val 2867"/>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4"/>
          <p:cNvSpPr txBox="1"/>
          <p:nvPr/>
        </p:nvSpPr>
        <p:spPr>
          <a:xfrm>
            <a:off x="314850" y="1884875"/>
            <a:ext cx="8520600" cy="11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alibri"/>
                <a:ea typeface="Calibri"/>
                <a:cs typeface="Calibri"/>
                <a:sym typeface="Calibri"/>
              </a:rPr>
              <a:t>Words that can be created using 4 letters  </a:t>
            </a:r>
            <a:r>
              <a:rPr lang="en" sz="1800" b="1">
                <a:latin typeface="Calibri"/>
                <a:ea typeface="Calibri"/>
                <a:cs typeface="Calibri"/>
                <a:sym typeface="Calibri"/>
              </a:rPr>
              <a:t>Total Permutations</a:t>
            </a:r>
            <a:r>
              <a:rPr lang="en"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  </a:t>
            </a:r>
            <a:r>
              <a:rPr lang="en" sz="2100" b="1" baseline="30000">
                <a:latin typeface="Calibri"/>
                <a:ea typeface="Calibri"/>
                <a:cs typeface="Calibri"/>
                <a:sym typeface="Calibri"/>
              </a:rPr>
              <a:t>n </a:t>
            </a:r>
            <a:r>
              <a:rPr lang="en" sz="2100" b="1">
                <a:latin typeface="Calibri"/>
                <a:ea typeface="Calibri"/>
                <a:cs typeface="Calibri"/>
                <a:sym typeface="Calibri"/>
              </a:rPr>
              <a:t>P</a:t>
            </a:r>
            <a:r>
              <a:rPr lang="en" sz="2100" b="1" baseline="-25000">
                <a:latin typeface="Calibri"/>
                <a:ea typeface="Calibri"/>
                <a:cs typeface="Calibri"/>
                <a:sym typeface="Calibri"/>
              </a:rPr>
              <a:t>r</a:t>
            </a:r>
            <a:r>
              <a:rPr lang="en" sz="2100" baseline="-25000">
                <a:latin typeface="Calibri"/>
                <a:ea typeface="Calibri"/>
                <a:cs typeface="Calibri"/>
                <a:sym typeface="Calibri"/>
              </a:rPr>
              <a:t>  </a:t>
            </a:r>
            <a:r>
              <a:rPr lang="en" sz="1800">
                <a:latin typeface="Calibri"/>
                <a:ea typeface="Calibri"/>
                <a:cs typeface="Calibri"/>
                <a:sym typeface="Calibri"/>
              </a:rPr>
              <a:t>where </a:t>
            </a:r>
            <a:r>
              <a:rPr lang="en" sz="1800" b="1">
                <a:latin typeface="Calibri"/>
                <a:ea typeface="Calibri"/>
                <a:cs typeface="Calibri"/>
                <a:sym typeface="Calibri"/>
              </a:rPr>
              <a:t>n = 7 </a:t>
            </a:r>
            <a:r>
              <a:rPr lang="en" sz="1800">
                <a:latin typeface="Calibri"/>
                <a:ea typeface="Calibri"/>
                <a:cs typeface="Calibri"/>
                <a:sym typeface="Calibri"/>
              </a:rPr>
              <a:t>and </a:t>
            </a:r>
            <a:r>
              <a:rPr lang="en" sz="1800" b="1">
                <a:latin typeface="Calibri"/>
                <a:ea typeface="Calibri"/>
                <a:cs typeface="Calibri"/>
                <a:sym typeface="Calibri"/>
              </a:rPr>
              <a:t>r = 4</a:t>
            </a:r>
            <a:endParaRPr sz="1800" b="1">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a:t>
            </a:r>
            <a:r>
              <a:rPr lang="en" sz="1800" b="1">
                <a:latin typeface="Calibri"/>
                <a:ea typeface="Calibri"/>
                <a:cs typeface="Calibri"/>
                <a:sym typeface="Calibri"/>
              </a:rPr>
              <a:t> P(7,4)</a:t>
            </a:r>
            <a:endParaRPr sz="1800" b="1">
              <a:latin typeface="Calibri"/>
              <a:ea typeface="Calibri"/>
              <a:cs typeface="Calibri"/>
              <a:sym typeface="Calibri"/>
            </a:endParaRPr>
          </a:p>
        </p:txBody>
      </p:sp>
      <p:sp>
        <p:nvSpPr>
          <p:cNvPr id="975" name="Google Shape;975;p94"/>
          <p:cNvSpPr txBox="1"/>
          <p:nvPr/>
        </p:nvSpPr>
        <p:spPr>
          <a:xfrm>
            <a:off x="238650" y="818075"/>
            <a:ext cx="86667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alibri"/>
                <a:ea typeface="Calibri"/>
                <a:cs typeface="Calibri"/>
                <a:sym typeface="Calibri"/>
              </a:rPr>
              <a:t>In how many ways 4 letter words (no meaning needed) can be drawn from the word - 'NUMBERS'?</a:t>
            </a:r>
            <a:endParaRPr sz="1800" b="1">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solidFill>
                  <a:schemeClr val="dk2"/>
                </a:solidFill>
                <a:latin typeface="Calibri"/>
                <a:ea typeface="Calibri"/>
                <a:cs typeface="Calibri"/>
                <a:sym typeface="Calibri"/>
              </a:rPr>
              <a:t>Probabilit</a:t>
            </a:r>
            <a:r>
              <a:rPr lang="en" sz="2800">
                <a:latin typeface="Calibri"/>
                <a:ea typeface="Calibri"/>
                <a:cs typeface="Calibri"/>
                <a:sym typeface="Calibri"/>
              </a:rPr>
              <a:t>y for more coins</a:t>
            </a:r>
            <a:endParaRPr sz="2800">
              <a:latin typeface="Calibri"/>
              <a:ea typeface="Calibri"/>
              <a:cs typeface="Calibri"/>
              <a:sym typeface="Calibri"/>
            </a:endParaRPr>
          </a:p>
        </p:txBody>
      </p:sp>
      <p:sp>
        <p:nvSpPr>
          <p:cNvPr id="177" name="Google Shape;177;p21"/>
          <p:cNvSpPr txBox="1">
            <a:spLocks noGrp="1"/>
          </p:cNvSpPr>
          <p:nvPr>
            <p:ph type="title"/>
          </p:nvPr>
        </p:nvSpPr>
        <p:spPr>
          <a:xfrm>
            <a:off x="83100" y="64025"/>
            <a:ext cx="8520600" cy="572700"/>
          </a:xfrm>
          <a:prstGeom prst="rect">
            <a:avLst/>
          </a:prstGeom>
          <a:solidFill>
            <a:srgbClr val="FFFFFF"/>
          </a:solidFill>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 sz="2800">
                <a:latin typeface="Calibri"/>
                <a:ea typeface="Calibri"/>
                <a:cs typeface="Calibri"/>
                <a:sym typeface="Calibri"/>
              </a:rPr>
              <a:t>The outcome Matrix for roll of 2 dice</a:t>
            </a:r>
            <a:endParaRPr sz="2800">
              <a:latin typeface="Calibri"/>
              <a:ea typeface="Calibri"/>
              <a:cs typeface="Calibri"/>
              <a:sym typeface="Calibri"/>
            </a:endParaRPr>
          </a:p>
        </p:txBody>
      </p:sp>
      <p:sp>
        <p:nvSpPr>
          <p:cNvPr id="178" name="Google Shape;178;p21"/>
          <p:cNvSpPr txBox="1"/>
          <p:nvPr/>
        </p:nvSpPr>
        <p:spPr>
          <a:xfrm>
            <a:off x="235500" y="3373850"/>
            <a:ext cx="31419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Two (6-sided) dice roll outcome table</a:t>
            </a:r>
            <a:endParaRPr b="1">
              <a:latin typeface="Calibri"/>
              <a:ea typeface="Calibri"/>
              <a:cs typeface="Calibri"/>
              <a:sym typeface="Calibri"/>
            </a:endParaRPr>
          </a:p>
        </p:txBody>
      </p:sp>
      <p:pic>
        <p:nvPicPr>
          <p:cNvPr id="179" name="Google Shape;179;p21"/>
          <p:cNvPicPr preferRelativeResize="0"/>
          <p:nvPr/>
        </p:nvPicPr>
        <p:blipFill>
          <a:blip r:embed="rId3">
            <a:alphaModFix/>
          </a:blip>
          <a:stretch>
            <a:fillRect/>
          </a:stretch>
        </p:blipFill>
        <p:spPr>
          <a:xfrm>
            <a:off x="369250" y="770675"/>
            <a:ext cx="2772251" cy="2573025"/>
          </a:xfrm>
          <a:prstGeom prst="rect">
            <a:avLst/>
          </a:prstGeom>
          <a:noFill/>
          <a:ln>
            <a:noFill/>
          </a:ln>
          <a:effectLst>
            <a:outerShdw blurRad="57150" dist="19050" dir="5400000" algn="bl" rotWithShape="0">
              <a:srgbClr val="000000">
                <a:alpha val="50000"/>
              </a:srgbClr>
            </a:outerShdw>
          </a:effectLst>
        </p:spPr>
      </p:pic>
      <p:graphicFrame>
        <p:nvGraphicFramePr>
          <p:cNvPr id="180" name="Google Shape;180;p21"/>
          <p:cNvGraphicFramePr/>
          <p:nvPr/>
        </p:nvGraphicFramePr>
        <p:xfrm>
          <a:off x="3945784" y="676935"/>
          <a:ext cx="4231500" cy="3343225"/>
        </p:xfrm>
        <a:graphic>
          <a:graphicData uri="http://schemas.openxmlformats.org/drawingml/2006/table">
            <a:tbl>
              <a:tblPr>
                <a:noFill/>
                <a:tableStyleId>{A9E7A084-7A39-4461-87EB-A3D604E095AF}</a:tableStyleId>
              </a:tblPr>
              <a:tblGrid>
                <a:gridCol w="1057875">
                  <a:extLst>
                    <a:ext uri="{9D8B030D-6E8A-4147-A177-3AD203B41FA5}">
                      <a16:colId xmlns:a16="http://schemas.microsoft.com/office/drawing/2014/main" val="20000"/>
                    </a:ext>
                  </a:extLst>
                </a:gridCol>
                <a:gridCol w="1057875">
                  <a:extLst>
                    <a:ext uri="{9D8B030D-6E8A-4147-A177-3AD203B41FA5}">
                      <a16:colId xmlns:a16="http://schemas.microsoft.com/office/drawing/2014/main" val="20001"/>
                    </a:ext>
                  </a:extLst>
                </a:gridCol>
                <a:gridCol w="1057875">
                  <a:extLst>
                    <a:ext uri="{9D8B030D-6E8A-4147-A177-3AD203B41FA5}">
                      <a16:colId xmlns:a16="http://schemas.microsoft.com/office/drawing/2014/main" val="20002"/>
                    </a:ext>
                  </a:extLst>
                </a:gridCol>
                <a:gridCol w="1057875">
                  <a:extLst>
                    <a:ext uri="{9D8B030D-6E8A-4147-A177-3AD203B41FA5}">
                      <a16:colId xmlns:a16="http://schemas.microsoft.com/office/drawing/2014/main" val="20003"/>
                    </a:ext>
                  </a:extLst>
                </a:gridCol>
              </a:tblGrid>
              <a:tr h="317400">
                <a:tc>
                  <a:txBody>
                    <a:bodyPr/>
                    <a:lstStyle/>
                    <a:p>
                      <a:pPr marL="0" lvl="0" indent="0" algn="ctr" rtl="0">
                        <a:spcBef>
                          <a:spcPts val="0"/>
                        </a:spcBef>
                        <a:spcAft>
                          <a:spcPts val="0"/>
                        </a:spcAft>
                        <a:buNone/>
                      </a:pPr>
                      <a:r>
                        <a:rPr lang="en" sz="900" b="1"/>
                        <a:t>Outcome </a:t>
                      </a:r>
                      <a:endParaRPr sz="900" b="1"/>
                    </a:p>
                    <a:p>
                      <a:pPr marL="0" lvl="0" indent="0" algn="ctr" rtl="0">
                        <a:spcBef>
                          <a:spcPts val="0"/>
                        </a:spcBef>
                        <a:spcAft>
                          <a:spcPts val="0"/>
                        </a:spcAft>
                        <a:buNone/>
                      </a:pPr>
                      <a:r>
                        <a:rPr lang="en" sz="900" b="1"/>
                        <a:t>of Dice</a:t>
                      </a:r>
                      <a:endParaRPr sz="900" b="1"/>
                    </a:p>
                  </a:txBody>
                  <a:tcPr marL="0" marR="0" marT="0" marB="0" anchor="ctr">
                    <a:solidFill>
                      <a:srgbClr val="F4CCCC"/>
                    </a:solidFill>
                  </a:tcPr>
                </a:tc>
                <a:tc>
                  <a:txBody>
                    <a:bodyPr/>
                    <a:lstStyle/>
                    <a:p>
                      <a:pPr marL="0" lvl="0" indent="0" algn="ctr" rtl="0">
                        <a:spcBef>
                          <a:spcPts val="0"/>
                        </a:spcBef>
                        <a:spcAft>
                          <a:spcPts val="0"/>
                        </a:spcAft>
                        <a:buNone/>
                      </a:pPr>
                      <a:r>
                        <a:rPr lang="en" sz="900" b="1"/>
                        <a:t>Favourable </a:t>
                      </a:r>
                      <a:endParaRPr sz="900" b="1"/>
                    </a:p>
                    <a:p>
                      <a:pPr marL="0" lvl="0" indent="0" algn="ctr" rtl="0">
                        <a:spcBef>
                          <a:spcPts val="0"/>
                        </a:spcBef>
                        <a:spcAft>
                          <a:spcPts val="0"/>
                        </a:spcAft>
                        <a:buNone/>
                      </a:pPr>
                      <a:r>
                        <a:rPr lang="en" sz="900" b="1"/>
                        <a:t>Outcomes</a:t>
                      </a:r>
                      <a:endParaRPr sz="900" b="1"/>
                    </a:p>
                  </a:txBody>
                  <a:tcPr marL="0" marR="0" marT="0" marB="0" anchor="ctr">
                    <a:solidFill>
                      <a:srgbClr val="F4CCCC"/>
                    </a:solidFill>
                  </a:tcPr>
                </a:tc>
                <a:tc>
                  <a:txBody>
                    <a:bodyPr/>
                    <a:lstStyle/>
                    <a:p>
                      <a:pPr marL="0" lvl="0" indent="0" algn="ctr" rtl="0">
                        <a:spcBef>
                          <a:spcPts val="0"/>
                        </a:spcBef>
                        <a:spcAft>
                          <a:spcPts val="0"/>
                        </a:spcAft>
                        <a:buNone/>
                      </a:pPr>
                      <a:r>
                        <a:rPr lang="en" sz="900" b="1"/>
                        <a:t>Total </a:t>
                      </a:r>
                      <a:endParaRPr sz="900" b="1"/>
                    </a:p>
                    <a:p>
                      <a:pPr marL="0" lvl="0" indent="0" algn="ctr" rtl="0">
                        <a:spcBef>
                          <a:spcPts val="0"/>
                        </a:spcBef>
                        <a:spcAft>
                          <a:spcPts val="0"/>
                        </a:spcAft>
                        <a:buNone/>
                      </a:pPr>
                      <a:r>
                        <a:rPr lang="en" sz="900" b="1"/>
                        <a:t>Outcomes</a:t>
                      </a:r>
                      <a:endParaRPr sz="900" b="1"/>
                    </a:p>
                  </a:txBody>
                  <a:tcPr marL="0" marR="0" marT="0" marB="0" anchor="ctr">
                    <a:lnB w="9525" cap="flat" cmpd="sng">
                      <a:solidFill>
                        <a:srgbClr val="9E9E9E"/>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900" b="1"/>
                        <a:t>Probability</a:t>
                      </a:r>
                      <a:endParaRPr sz="900" b="1"/>
                    </a:p>
                  </a:txBody>
                  <a:tcPr marL="0" marR="0" marT="0" marB="0" anchor="ctr">
                    <a:solidFill>
                      <a:srgbClr val="F4CCCC"/>
                    </a:solidFill>
                  </a:tcPr>
                </a:tc>
                <a:extLst>
                  <a:ext uri="{0D108BD9-81ED-4DB2-BD59-A6C34878D82A}">
                    <a16:rowId xmlns:a16="http://schemas.microsoft.com/office/drawing/2014/main" val="10000"/>
                  </a:ext>
                </a:extLst>
              </a:tr>
              <a:tr h="275075">
                <a:tc>
                  <a:txBody>
                    <a:bodyPr/>
                    <a:lstStyle/>
                    <a:p>
                      <a:pPr marL="0" lvl="0" indent="0" algn="ctr" rtl="0">
                        <a:spcBef>
                          <a:spcPts val="0"/>
                        </a:spcBef>
                        <a:spcAft>
                          <a:spcPts val="0"/>
                        </a:spcAft>
                        <a:buNone/>
                      </a:pPr>
                      <a:r>
                        <a:rPr lang="en" sz="900" b="1"/>
                        <a:t>2</a:t>
                      </a:r>
                      <a:endParaRPr sz="900" b="1"/>
                    </a:p>
                  </a:txBody>
                  <a:tcPr marL="0" marR="0" marT="0" marB="0" anchor="ctr"/>
                </a:tc>
                <a:tc>
                  <a:txBody>
                    <a:bodyPr/>
                    <a:lstStyle/>
                    <a:p>
                      <a:pPr marL="0" lvl="0" indent="0" algn="l" rtl="0">
                        <a:spcBef>
                          <a:spcPts val="0"/>
                        </a:spcBef>
                        <a:spcAft>
                          <a:spcPts val="0"/>
                        </a:spcAft>
                        <a:buNone/>
                      </a:pPr>
                      <a:endParaRPr dirty="0"/>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sz="9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01"/>
                  </a:ext>
                </a:extLst>
              </a:tr>
              <a:tr h="275075">
                <a:tc>
                  <a:txBody>
                    <a:bodyPr/>
                    <a:lstStyle/>
                    <a:p>
                      <a:pPr marL="0" lvl="0" indent="0" algn="ctr" rtl="0">
                        <a:spcBef>
                          <a:spcPts val="0"/>
                        </a:spcBef>
                        <a:spcAft>
                          <a:spcPts val="0"/>
                        </a:spcAft>
                        <a:buNone/>
                      </a:pPr>
                      <a:r>
                        <a:rPr lang="en" sz="900" b="1"/>
                        <a:t>3</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02"/>
                  </a:ext>
                </a:extLst>
              </a:tr>
              <a:tr h="275075">
                <a:tc>
                  <a:txBody>
                    <a:bodyPr/>
                    <a:lstStyle/>
                    <a:p>
                      <a:pPr marL="0" lvl="0" indent="0" algn="ctr" rtl="0">
                        <a:spcBef>
                          <a:spcPts val="0"/>
                        </a:spcBef>
                        <a:spcAft>
                          <a:spcPts val="0"/>
                        </a:spcAft>
                        <a:buNone/>
                      </a:pPr>
                      <a:r>
                        <a:rPr lang="en" sz="900" b="1"/>
                        <a:t>4</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03"/>
                  </a:ext>
                </a:extLst>
              </a:tr>
              <a:tr h="275075">
                <a:tc>
                  <a:txBody>
                    <a:bodyPr/>
                    <a:lstStyle/>
                    <a:p>
                      <a:pPr marL="0" lvl="0" indent="0" algn="ctr" rtl="0">
                        <a:spcBef>
                          <a:spcPts val="0"/>
                        </a:spcBef>
                        <a:spcAft>
                          <a:spcPts val="0"/>
                        </a:spcAft>
                        <a:buNone/>
                      </a:pPr>
                      <a:r>
                        <a:rPr lang="en" sz="900" b="1"/>
                        <a:t>5</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04"/>
                  </a:ext>
                </a:extLst>
              </a:tr>
              <a:tr h="275075">
                <a:tc>
                  <a:txBody>
                    <a:bodyPr/>
                    <a:lstStyle/>
                    <a:p>
                      <a:pPr marL="0" lvl="0" indent="0" algn="ctr" rtl="0">
                        <a:spcBef>
                          <a:spcPts val="0"/>
                        </a:spcBef>
                        <a:spcAft>
                          <a:spcPts val="0"/>
                        </a:spcAft>
                        <a:buNone/>
                      </a:pPr>
                      <a:r>
                        <a:rPr lang="en" sz="900" b="1"/>
                        <a:t>6</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05"/>
                  </a:ext>
                </a:extLst>
              </a:tr>
              <a:tr h="275075">
                <a:tc>
                  <a:txBody>
                    <a:bodyPr/>
                    <a:lstStyle/>
                    <a:p>
                      <a:pPr marL="0" lvl="0" indent="0" algn="ctr" rtl="0">
                        <a:spcBef>
                          <a:spcPts val="0"/>
                        </a:spcBef>
                        <a:spcAft>
                          <a:spcPts val="0"/>
                        </a:spcAft>
                        <a:buNone/>
                      </a:pPr>
                      <a:r>
                        <a:rPr lang="en" sz="900" b="1"/>
                        <a:t>7</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06"/>
                  </a:ext>
                </a:extLst>
              </a:tr>
              <a:tr h="275075">
                <a:tc>
                  <a:txBody>
                    <a:bodyPr/>
                    <a:lstStyle/>
                    <a:p>
                      <a:pPr marL="0" lvl="0" indent="0" algn="ctr" rtl="0">
                        <a:spcBef>
                          <a:spcPts val="0"/>
                        </a:spcBef>
                        <a:spcAft>
                          <a:spcPts val="0"/>
                        </a:spcAft>
                        <a:buNone/>
                      </a:pPr>
                      <a:r>
                        <a:rPr lang="en" sz="900" b="1"/>
                        <a:t>8</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07"/>
                  </a:ext>
                </a:extLst>
              </a:tr>
              <a:tr h="275075">
                <a:tc>
                  <a:txBody>
                    <a:bodyPr/>
                    <a:lstStyle/>
                    <a:p>
                      <a:pPr marL="0" lvl="0" indent="0" algn="ctr" rtl="0">
                        <a:spcBef>
                          <a:spcPts val="0"/>
                        </a:spcBef>
                        <a:spcAft>
                          <a:spcPts val="0"/>
                        </a:spcAft>
                        <a:buNone/>
                      </a:pPr>
                      <a:r>
                        <a:rPr lang="en" sz="900" b="1"/>
                        <a:t>9</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08"/>
                  </a:ext>
                </a:extLst>
              </a:tr>
              <a:tr h="275075">
                <a:tc>
                  <a:txBody>
                    <a:bodyPr/>
                    <a:lstStyle/>
                    <a:p>
                      <a:pPr marL="0" lvl="0" indent="0" algn="ctr" rtl="0">
                        <a:spcBef>
                          <a:spcPts val="0"/>
                        </a:spcBef>
                        <a:spcAft>
                          <a:spcPts val="0"/>
                        </a:spcAft>
                        <a:buNone/>
                      </a:pPr>
                      <a:r>
                        <a:rPr lang="en" sz="900" b="1"/>
                        <a:t>10</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09"/>
                  </a:ext>
                </a:extLst>
              </a:tr>
              <a:tr h="275075">
                <a:tc>
                  <a:txBody>
                    <a:bodyPr/>
                    <a:lstStyle/>
                    <a:p>
                      <a:pPr marL="0" lvl="0" indent="0" algn="ctr" rtl="0">
                        <a:spcBef>
                          <a:spcPts val="0"/>
                        </a:spcBef>
                        <a:spcAft>
                          <a:spcPts val="0"/>
                        </a:spcAft>
                        <a:buNone/>
                      </a:pPr>
                      <a:r>
                        <a:rPr lang="en" sz="900" b="1"/>
                        <a:t>11</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10"/>
                  </a:ext>
                </a:extLst>
              </a:tr>
              <a:tr h="275075">
                <a:tc>
                  <a:txBody>
                    <a:bodyPr/>
                    <a:lstStyle/>
                    <a:p>
                      <a:pPr marL="0" lvl="0" indent="0" algn="ctr" rtl="0">
                        <a:spcBef>
                          <a:spcPts val="0"/>
                        </a:spcBef>
                        <a:spcAft>
                          <a:spcPts val="0"/>
                        </a:spcAft>
                        <a:buNone/>
                      </a:pPr>
                      <a:r>
                        <a:rPr lang="en" sz="900" b="1"/>
                        <a:t>12</a:t>
                      </a:r>
                      <a:endParaRPr sz="900" b="1"/>
                    </a:p>
                  </a:txBody>
                  <a:tcPr marL="0" marR="0" marT="0" marB="0" anchor="ctr"/>
                </a:tc>
                <a:tc>
                  <a:txBody>
                    <a:bodyPr/>
                    <a:lstStyle/>
                    <a:p>
                      <a:pPr marL="0" lvl="0" indent="0" algn="l" rtl="0">
                        <a:spcBef>
                          <a:spcPts val="0"/>
                        </a:spcBef>
                        <a:spcAft>
                          <a:spcPts val="0"/>
                        </a:spcAft>
                        <a:buNone/>
                      </a:pPr>
                      <a:endParaRPr/>
                    </a:p>
                  </a:txBody>
                  <a:tcPr marL="0" marR="0" marT="0" marB="0">
                    <a:lnR w="9525" cap="flat" cmpd="sng">
                      <a:solidFill>
                        <a:srgbClr val="9E9E9E"/>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sz="900" b="1"/>
                        <a:t>36</a:t>
                      </a:r>
                      <a:endParaRPr/>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0" marR="0" marT="0" marB="0">
                    <a:lnL w="9525" cap="flat" cmpd="sng">
                      <a:solidFill>
                        <a:srgbClr val="9E9E9E"/>
                      </a:solidFill>
                      <a:prstDash val="solid"/>
                      <a:round/>
                      <a:headEnd type="none" w="sm" len="sm"/>
                      <a:tailEnd type="none" w="sm" len="sm"/>
                    </a:lnL>
                    <a:solidFill>
                      <a:srgbClr val="F3F3F3"/>
                    </a:solidFill>
                  </a:tcPr>
                </a:tc>
                <a:extLst>
                  <a:ext uri="{0D108BD9-81ED-4DB2-BD59-A6C34878D82A}">
                    <a16:rowId xmlns:a16="http://schemas.microsoft.com/office/drawing/2014/main" val="10011"/>
                  </a:ext>
                </a:extLst>
              </a:tr>
            </a:tbl>
          </a:graphicData>
        </a:graphic>
      </p:graphicFrame>
      <p:sp>
        <p:nvSpPr>
          <p:cNvPr id="181" name="Google Shape;181;p21"/>
          <p:cNvSpPr txBox="1"/>
          <p:nvPr/>
        </p:nvSpPr>
        <p:spPr>
          <a:xfrm>
            <a:off x="83100" y="4212050"/>
            <a:ext cx="5771100" cy="841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b="1">
                <a:latin typeface="Calibri"/>
                <a:ea typeface="Calibri"/>
                <a:cs typeface="Calibri"/>
                <a:sym typeface="Calibri"/>
              </a:rPr>
              <a:t>What is the probability of getting a 5 and 8 in a roll of 2 dice?</a:t>
            </a: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b="1">
                <a:latin typeface="Calibri"/>
                <a:ea typeface="Calibri"/>
                <a:cs typeface="Calibri"/>
                <a:sym typeface="Calibri"/>
              </a:rPr>
              <a:t>What is the probability of getting a value &gt; 10 in a roll of 2 dice?</a:t>
            </a: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b="1">
                <a:latin typeface="Calibri"/>
                <a:ea typeface="Calibri"/>
                <a:cs typeface="Calibri"/>
                <a:sym typeface="Calibri"/>
              </a:rPr>
              <a:t>What is the probability of getting a value &lt; 5 in a roll of 2 dice?</a:t>
            </a:r>
            <a:endParaRPr b="1">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DA4635D-EF87-F4E9-C11F-1E90EAD692BB}"/>
                  </a:ext>
                </a:extLst>
              </p14:cNvPr>
              <p14:cNvContentPartPr/>
              <p14:nvPr/>
            </p14:nvContentPartPr>
            <p14:xfrm>
              <a:off x="5376349" y="1164305"/>
              <a:ext cx="10440" cy="14040"/>
            </p14:xfrm>
          </p:contentPart>
        </mc:Choice>
        <mc:Fallback xmlns="">
          <p:pic>
            <p:nvPicPr>
              <p:cNvPr id="2" name="Ink 1">
                <a:extLst>
                  <a:ext uri="{FF2B5EF4-FFF2-40B4-BE49-F238E27FC236}">
                    <a16:creationId xmlns:a16="http://schemas.microsoft.com/office/drawing/2014/main" id="{5DA4635D-EF87-F4E9-C11F-1E90EAD692BB}"/>
                  </a:ext>
                </a:extLst>
              </p:cNvPr>
              <p:cNvPicPr/>
              <p:nvPr/>
            </p:nvPicPr>
            <p:blipFill>
              <a:blip r:embed="rId5"/>
              <a:stretch>
                <a:fillRect/>
              </a:stretch>
            </p:blipFill>
            <p:spPr>
              <a:xfrm>
                <a:off x="5370229" y="1158185"/>
                <a:ext cx="22680" cy="26280"/>
              </a:xfrm>
              <a:prstGeom prst="rect">
                <a:avLst/>
              </a:prstGeom>
            </p:spPr>
          </p:pic>
        </mc:Fallback>
      </mc:AlternateContent>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9662</Words>
  <Application>Microsoft Office PowerPoint</Application>
  <PresentationFormat>On-screen Show (16:9)</PresentationFormat>
  <Paragraphs>916</Paragraphs>
  <Slides>82</Slides>
  <Notes>82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Roboto</vt:lpstr>
      <vt:lpstr>Source Code Pro</vt:lpstr>
      <vt:lpstr>Arial</vt:lpstr>
      <vt:lpstr>Oswald</vt:lpstr>
      <vt:lpstr>Calibri</vt:lpstr>
      <vt:lpstr>Modern Writer</vt:lpstr>
      <vt:lpstr>Probability, Set, Distributions and Random Variable</vt:lpstr>
      <vt:lpstr>Content</vt:lpstr>
      <vt:lpstr>PowerPoint Presentation</vt:lpstr>
      <vt:lpstr>Probability Fundamentals</vt:lpstr>
      <vt:lpstr>Probability - Range of values</vt:lpstr>
      <vt:lpstr>Probability - The Coin experiment - Single flip</vt:lpstr>
      <vt:lpstr>Probability Tree of Coin experiment - Multiple flips</vt:lpstr>
      <vt:lpstr>Probability for more coins</vt:lpstr>
      <vt:lpstr>Probability for more coins</vt:lpstr>
      <vt:lpstr>Probability for more coins</vt:lpstr>
      <vt:lpstr>The Cards Experiment - All the cards</vt:lpstr>
      <vt:lpstr>Simple and Compound Event</vt:lpstr>
      <vt:lpstr>Simple and Compound Event</vt:lpstr>
      <vt:lpstr>PowerPoint Presentation</vt:lpstr>
      <vt:lpstr>Basic Definitions: Events, Sample Space, and Probabilities</vt:lpstr>
      <vt:lpstr>Symbols used in Sets</vt:lpstr>
      <vt:lpstr>Symbols used in Sets</vt:lpstr>
      <vt:lpstr>Types of Sets</vt:lpstr>
      <vt:lpstr>Venn Diagram</vt:lpstr>
      <vt:lpstr>Union, Intersection and Complement - An Example</vt:lpstr>
      <vt:lpstr>Formula for Union/ Intersection for number of elements</vt:lpstr>
      <vt:lpstr>Formula for Union/ Intersection for number of elements</vt:lpstr>
      <vt:lpstr>Mutually Exclusive and Disjoint Events</vt:lpstr>
      <vt:lpstr>Example of Mutually Exclusive Events</vt:lpstr>
      <vt:lpstr>Mutually Exclusive and Exhaustive</vt:lpstr>
      <vt:lpstr>Bayes Theorem</vt:lpstr>
      <vt:lpstr>Example for Bayes Theorem</vt:lpstr>
      <vt:lpstr>Confusion Matrix for Bayes Theorem</vt:lpstr>
      <vt:lpstr>Independent Events</vt:lpstr>
      <vt:lpstr>Independent Events</vt:lpstr>
      <vt:lpstr>Independent Events</vt:lpstr>
      <vt:lpstr>Independent Events</vt:lpstr>
      <vt:lpstr>De Morgans’s law</vt:lpstr>
      <vt:lpstr>De Morgans’s law</vt:lpstr>
      <vt:lpstr>Example of De Morgans’s law</vt:lpstr>
      <vt:lpstr>Terminology related to Probability</vt:lpstr>
      <vt:lpstr>Terminology related to Probability</vt:lpstr>
      <vt:lpstr>Terminology related to Probability</vt:lpstr>
      <vt:lpstr>Terminology related to Probability</vt:lpstr>
      <vt:lpstr>PowerPoint Presentation</vt:lpstr>
      <vt:lpstr>Random Variable</vt:lpstr>
      <vt:lpstr>Random Variable - Example of rolling of 2 dice</vt:lpstr>
      <vt:lpstr>Histogram of rolling dice</vt:lpstr>
      <vt:lpstr>Random Variable - Example of flipping 4 coins</vt:lpstr>
      <vt:lpstr>Random Variable - Types</vt:lpstr>
      <vt:lpstr>Random Variable - Probability Distribution</vt:lpstr>
      <vt:lpstr>Probability Distribution - Types</vt:lpstr>
      <vt:lpstr>Discrete Probability Distribution</vt:lpstr>
      <vt:lpstr>Discrete Probability Distribution - Example</vt:lpstr>
      <vt:lpstr>Continuous Probability Distribution</vt:lpstr>
      <vt:lpstr>Continuous Probability Distribution - Example</vt:lpstr>
      <vt:lpstr>Continuous Probability Distribution - Representation</vt:lpstr>
      <vt:lpstr>Continuous Probability Distribution - Example</vt:lpstr>
      <vt:lpstr>Random Variable</vt:lpstr>
      <vt:lpstr>Random Variable - Expected Value</vt:lpstr>
      <vt:lpstr>Expected Value - Example</vt:lpstr>
      <vt:lpstr>Expected Value - Example for the roll of 2 dice</vt:lpstr>
      <vt:lpstr>Random Variable - Variance and Standard Deviation</vt:lpstr>
      <vt:lpstr>Variance - Example for the roll of 2 dice</vt:lpstr>
      <vt:lpstr>Bernoulli Distribution</vt:lpstr>
      <vt:lpstr>Bernoulli Distribution - Example</vt:lpstr>
      <vt:lpstr>Binomial Distribution</vt:lpstr>
      <vt:lpstr>Binomial Distribution - Example</vt:lpstr>
      <vt:lpstr>Poisson Distribution</vt:lpstr>
      <vt:lpstr>Poisson Distribution</vt:lpstr>
      <vt:lpstr>Poisson Distribution - Example</vt:lpstr>
      <vt:lpstr>The Normal Distribution</vt:lpstr>
      <vt:lpstr>Properties of Normal Distribution (1/2)</vt:lpstr>
      <vt:lpstr>Properties of Normal Distribution (2/2)</vt:lpstr>
      <vt:lpstr>Properties of Normal Distribution (2/2)</vt:lpstr>
      <vt:lpstr>Standard Normal Distribution - SND (z-distribution)</vt:lpstr>
      <vt:lpstr>Converting Normal Distribution into SND (z-distribution)</vt:lpstr>
      <vt:lpstr>PowerPoint Presentation</vt:lpstr>
      <vt:lpstr>Fundamentals Principle of Counting</vt:lpstr>
      <vt:lpstr>Understanding Factorial</vt:lpstr>
      <vt:lpstr>Permutations</vt:lpstr>
      <vt:lpstr>Combination</vt:lpstr>
      <vt:lpstr>More examples of Permutations and Combination</vt:lpstr>
      <vt:lpstr>Use of Permutation and Combination</vt:lpstr>
      <vt:lpstr>Examples of Permutations and Combination</vt:lpstr>
      <vt:lpstr>Examples of Permutations and Combination</vt:lpstr>
      <vt:lpstr>Examples of Permutations and Combination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Shiraj Ahmad</cp:lastModifiedBy>
  <cp:revision>4</cp:revision>
  <dcterms:modified xsi:type="dcterms:W3CDTF">2025-03-02T07:42:13Z</dcterms:modified>
</cp:coreProperties>
</file>